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272" r:id="rId3"/>
    <p:sldId id="258" r:id="rId4"/>
    <p:sldId id="257" r:id="rId5"/>
    <p:sldId id="262" r:id="rId6"/>
    <p:sldId id="261" r:id="rId7"/>
    <p:sldId id="260" r:id="rId8"/>
    <p:sldId id="273" r:id="rId9"/>
    <p:sldId id="274" r:id="rId10"/>
    <p:sldId id="264" r:id="rId11"/>
    <p:sldId id="275" r:id="rId12"/>
    <p:sldId id="278" r:id="rId13"/>
    <p:sldId id="279" r:id="rId14"/>
    <p:sldId id="282" r:id="rId15"/>
    <p:sldId id="281" r:id="rId16"/>
    <p:sldId id="269" r:id="rId17"/>
    <p:sldId id="268" r:id="rId18"/>
    <p:sldId id="266" r:id="rId19"/>
    <p:sldId id="283" r:id="rId20"/>
    <p:sldId id="280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pos="15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C6F"/>
    <a:srgbClr val="F05953"/>
    <a:srgbClr val="354351"/>
    <a:srgbClr val="B5C3CF"/>
    <a:srgbClr val="F1F3F5"/>
    <a:srgbClr val="3F5061"/>
    <a:srgbClr val="F58220"/>
    <a:srgbClr val="E4332C"/>
    <a:srgbClr val="5B5966"/>
    <a:srgbClr val="F3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6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384" y="66"/>
      </p:cViewPr>
      <p:guideLst>
        <p:guide orient="horz" pos="2183"/>
        <p:guide pos="3863"/>
        <p:guide pos="1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DD499-B001-42EB-9E7D-1F47A702EF1C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FB9FC-2CD5-4328-A827-3013B0D253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8692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B9FC-2CD5-4328-A827-3013B0D25338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810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2E3D2-F1EA-4F39-824A-21003D11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4A98A6-C331-4047-9CC5-88F4079F0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B55B5B-5F12-4232-80AE-ABDB91296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EACE4-CAB1-4141-B56E-B39F3B94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33279E-1477-4C49-8C7C-CB78E934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281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4E963-E066-4B77-A115-6795CAAD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2E50FF-967E-49CB-AA7A-E7799EF8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286C94-754A-4839-A27C-EB515A19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A110716-97E4-41F6-A26A-2C0AFA2D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569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71C6D8-DC17-40EF-BA61-B1F49403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9E61E73-9AE0-48BC-933D-A16153E3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F51E26-FAF1-4968-A405-F76A6C59C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1145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4AF49-D807-4ED9-96C4-7EAA05A3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35B65C-4C6D-4B4D-A14A-809E1B9B7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95CE46-FDC6-492C-BC41-4D6023AA3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E8FE79-AAD1-4210-A20F-FB7FCC0F4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B42F48-20A1-49AE-8D24-923F2332F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A29706-1FA1-496B-A359-5FCFD732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3849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BEF27-CA84-488F-9A83-9F1A6A5F3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B345088-8B38-41ED-8D01-EF6EB2E55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AF100C-9723-4DFF-A582-85A5B2543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24DEEA-3564-477F-9F61-DAD6AB88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2574A5-2DE9-4E16-888A-D48DA7F52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D2ADA3-4500-4C0D-B800-89EA5ABE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900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1936A-CC34-42ED-9332-93F0C2FC0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7B427E-8063-4877-8527-89A9788E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02E791-D418-4685-89E9-28C2B074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2A0BFD-DBD8-4272-A44D-8635CE757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C2E68F-FAC3-44F9-B99B-7754FC72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6053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F49C26-0FEB-47CB-B7D1-EE5E75D1C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69EBED-6278-402C-9DD2-B5323A300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998C78-0C99-4093-AC49-270821D2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366116-3365-4B6D-AF15-63A01F20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B47927-244A-4B01-8D3B-1F9F73C1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5596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08986-6FC0-4A01-A7D0-821E9284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FD4B20-58FA-4F50-8172-2DAB2518F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16F3AF-2ECD-4659-810E-4B3837164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FFE55B-C91B-4AA3-9C75-12037A92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6A659F-8DF9-4E27-B6AD-6294F868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68643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70A0123-2484-40C7-B61A-693138615A66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05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375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70A0123-2484-40C7-B61A-693138615A66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475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94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70A0123-2484-40C7-B61A-693138615A6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354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2751348D-A80C-4996-917F-F7A9C862A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3" t="1432" r="2183" b="193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Rectángulo 32">
            <a:extLst>
              <a:ext uri="{FF2B5EF4-FFF2-40B4-BE49-F238E27FC236}">
                <a16:creationId xmlns:a16="http://schemas.microsoft.com/office/drawing/2014/main" id="{A339407B-F88F-4345-9396-39FEEDA5ABC2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354351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421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70A0123-2484-40C7-B61A-693138615A66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3F5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555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70A0123-2484-40C7-B61A-693138615A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157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D5BE7-758D-45F2-89AD-C42E321E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4A6B28-2F85-4940-A6F9-40DB69610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785D9F-05D9-4204-B0F4-F299DEC5A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A4DD21-C9F7-46AC-B0E8-21E8135AA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235889-D8DB-486B-ADE8-F3CC9D86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FDCB77-3CA3-4E96-8C14-97D998EA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264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E206C-9B4F-4E77-A7C9-0C69ABE1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1D2B97-B2B5-44C0-9080-CB4D826CD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7B3CB5-9354-4C09-8585-A0FDC759A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1CCA394-9E7F-47DE-879A-2F8BC5774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6DC939-D160-4274-BE50-5CEEA8A76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6A7F89-B190-4C22-9433-B9A0C0B5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0FD2E7-52F3-4EF1-998E-687710452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1339C3A-EA73-45FB-9874-5BDE46F8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1690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E9E001-D91B-4B4E-8A3D-516FA1E5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16A07A-5765-4151-B134-2014AE1D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4DECF0-5E92-40C8-B7BE-E0296146F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0C29E-A20C-41AC-AC1F-A137C4791A4A}" type="datetimeFigureOut">
              <a:rPr lang="es-AR" smtClean="0"/>
              <a:t>07/10/2024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FC4C82-6BDB-4D01-AB4F-50C2B6C2E1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14E348-E90A-4795-A051-9DF3F0B72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6501-88BF-48D9-9020-382FB153F77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146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3" r:id="rId5"/>
    <p:sldLayoutId id="2147483661" r:id="rId6"/>
    <p:sldLayoutId id="2147483662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5.png"/><Relationship Id="rId5" Type="http://schemas.openxmlformats.org/officeDocument/2006/relationships/image" Target="../media/image27.jpeg"/><Relationship Id="rId10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FBD7B54-7721-4AEC-8107-AFAE4E143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8D8E41-3B07-4645-8C99-BD25F8DCFBD8}"/>
              </a:ext>
            </a:extLst>
          </p:cNvPr>
          <p:cNvSpPr txBox="1"/>
          <p:nvPr/>
        </p:nvSpPr>
        <p:spPr>
          <a:xfrm>
            <a:off x="4283765" y="4753828"/>
            <a:ext cx="3597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3200" dirty="0">
                <a:solidFill>
                  <a:srgbClr val="F05953"/>
                </a:solidFill>
                <a:latin typeface="Gotham Ultra" panose="02000603040000020004" pitchFamily="2" charset="0"/>
              </a:rPr>
              <a:t>MÁS DE </a:t>
            </a:r>
          </a:p>
          <a:p>
            <a:pPr algn="ctr">
              <a:lnSpc>
                <a:spcPts val="3000"/>
              </a:lnSpc>
            </a:pPr>
            <a:r>
              <a:rPr lang="es-AR" sz="3200" dirty="0">
                <a:solidFill>
                  <a:srgbClr val="F05953"/>
                </a:solidFill>
                <a:latin typeface="Gotham Ultra" panose="02000603040000020004" pitchFamily="2" charset="0"/>
              </a:rPr>
              <a:t>20 AÑOS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062192-25EF-4911-99C1-6D6819402FE4}"/>
              </a:ext>
            </a:extLst>
          </p:cNvPr>
          <p:cNvSpPr txBox="1"/>
          <p:nvPr/>
        </p:nvSpPr>
        <p:spPr>
          <a:xfrm>
            <a:off x="4860235" y="5501223"/>
            <a:ext cx="244502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2000" dirty="0">
                <a:solidFill>
                  <a:srgbClr val="354351"/>
                </a:solidFill>
                <a:latin typeface="Gotham Light" panose="02000603030000020004" pitchFamily="2" charset="0"/>
              </a:rPr>
              <a:t>cuidando la salud de tu empresa</a:t>
            </a:r>
            <a:endParaRPr lang="es-AR" sz="2000" dirty="0">
              <a:solidFill>
                <a:srgbClr val="354351"/>
              </a:solidFill>
              <a:latin typeface="Gotham Light" panose="02000603030000020004" pitchFamily="2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53EF306-AA56-4223-9855-EE0C2DAC3B81}"/>
              </a:ext>
            </a:extLst>
          </p:cNvPr>
          <p:cNvGrpSpPr/>
          <p:nvPr/>
        </p:nvGrpSpPr>
        <p:grpSpPr>
          <a:xfrm>
            <a:off x="467654" y="717795"/>
            <a:ext cx="1120140" cy="725906"/>
            <a:chOff x="467654" y="717795"/>
            <a:chExt cx="1120140" cy="725906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52DC12A-B2A4-46A4-9712-0B687D8DB3D1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E8F55E75-4BC6-414F-9AC7-86C11C48F343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2AE6942F-15E8-4747-B005-94B69D0A3F2C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CC93C52-BEF2-463D-AF73-5864145295FA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1A19090B-2885-4313-B3DA-4E20C3C72E69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7F72DA88-2BF7-4A7F-B10A-50B817285CCA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DE2DFAF8-A24E-4F2E-82F5-DF2E53ABCEFE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755F10D-D42C-4E01-A763-5F36B42CFDAC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CA6D8C77-AA9B-44EA-AF08-8F928500086A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4DC30E70-6F03-4D29-BDD0-FE57153B7174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29E59CD7-D83F-4F70-BCA8-60991205FF3E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C95A1D98-A00C-4223-9FF5-93010094733E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4225AE6-9552-4819-86E2-C8F9D2948BFF}"/>
              </a:ext>
            </a:extLst>
          </p:cNvPr>
          <p:cNvGrpSpPr/>
          <p:nvPr/>
        </p:nvGrpSpPr>
        <p:grpSpPr>
          <a:xfrm rot="16200000">
            <a:off x="8328841" y="5896284"/>
            <a:ext cx="1355369" cy="878347"/>
            <a:chOff x="467654" y="717795"/>
            <a:chExt cx="1120140" cy="725906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18FE1112-243A-44B4-96E6-D6DFC22D2683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BD1B60D2-CC9D-4EAB-86EF-FD854ADA6064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D46EF959-D869-482D-AE64-99F0D9FA362E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6FB20958-5995-4863-B033-E636E1401CE8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52241DD6-ACD5-4460-BC33-3CFC06DCBB5E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69909169-58A3-4756-84AB-AD2F8C4613DE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41A55B04-4BAB-4B79-BE66-9A1CEB4D7D2F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D1E8FD5B-85FB-410A-95D9-49059BFFCF22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ED8D9AF6-F370-4CDC-B6D3-83882C3EE0E4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E99A1CDA-DE25-4D11-9598-FB82505C7CEA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48CDDD5C-99C9-4E76-AFBC-1BC3090306A2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C73EB056-EAEA-424E-A485-4366E0753A89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E22EAD32-64A3-4849-8210-7B1BA47C52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20" y="1603775"/>
            <a:ext cx="4461359" cy="272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16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E5D959D-A0B9-4551-B216-997752919B07}"/>
              </a:ext>
            </a:extLst>
          </p:cNvPr>
          <p:cNvSpPr txBox="1"/>
          <p:nvPr/>
        </p:nvSpPr>
        <p:spPr>
          <a:xfrm>
            <a:off x="934990" y="912265"/>
            <a:ext cx="36665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s-ES" sz="40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NUESTROS</a:t>
            </a:r>
            <a:r>
              <a:rPr lang="es-ES" sz="44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 </a:t>
            </a:r>
            <a:r>
              <a:rPr lang="es-ES" sz="5000" spc="-150" dirty="0">
                <a:solidFill>
                  <a:srgbClr val="475C6F"/>
                </a:solidFill>
                <a:latin typeface="Gotham Ultra" panose="02000603040000020004" pitchFamily="2" charset="0"/>
              </a:rPr>
              <a:t>SERVICIOS</a:t>
            </a:r>
            <a:endParaRPr lang="es-AR" sz="5000" spc="-150" dirty="0">
              <a:solidFill>
                <a:srgbClr val="475C6F"/>
              </a:solidFill>
              <a:latin typeface="Gotham Ultra" panose="02000603040000020004" pitchFamily="2" charset="0"/>
            </a:endParaRPr>
          </a:p>
        </p:txBody>
      </p:sp>
      <p:sp>
        <p:nvSpPr>
          <p:cNvPr id="5" name="Círculo: vacío 4">
            <a:extLst>
              <a:ext uri="{FF2B5EF4-FFF2-40B4-BE49-F238E27FC236}">
                <a16:creationId xmlns:a16="http://schemas.microsoft.com/office/drawing/2014/main" id="{17F14F4F-DD5D-4110-BB9E-E37460491BB1}"/>
              </a:ext>
            </a:extLst>
          </p:cNvPr>
          <p:cNvSpPr/>
          <p:nvPr/>
        </p:nvSpPr>
        <p:spPr>
          <a:xfrm>
            <a:off x="-727632" y="626253"/>
            <a:ext cx="1589176" cy="1589176"/>
          </a:xfrm>
          <a:prstGeom prst="donut">
            <a:avLst>
              <a:gd name="adj" fmla="val 22564"/>
            </a:avLst>
          </a:prstGeom>
          <a:noFill/>
          <a:ln w="19050">
            <a:solidFill>
              <a:srgbClr val="F05953"/>
            </a:solidFill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78856A4-1DEF-4C50-8A98-597386EBA319}"/>
              </a:ext>
            </a:extLst>
          </p:cNvPr>
          <p:cNvSpPr txBox="1"/>
          <p:nvPr/>
        </p:nvSpPr>
        <p:spPr>
          <a:xfrm>
            <a:off x="2042101" y="3037656"/>
            <a:ext cx="1874734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dirty="0">
                <a:solidFill>
                  <a:srgbClr val="F05953"/>
                </a:solidFill>
                <a:latin typeface="Gotham Black" panose="02000603040000020004" pitchFamily="2" charset="0"/>
              </a:rPr>
              <a:t>CONTROL DE AUSENTISMO</a:t>
            </a:r>
            <a:endParaRPr lang="es-AR" dirty="0">
              <a:solidFill>
                <a:srgbClr val="F05953"/>
              </a:solidFill>
              <a:latin typeface="Gotham Black" panose="02000603040000020004" pitchFamily="2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3BAC867-B7CE-451A-AC7B-C5582B594974}"/>
              </a:ext>
            </a:extLst>
          </p:cNvPr>
          <p:cNvSpPr txBox="1"/>
          <p:nvPr/>
        </p:nvSpPr>
        <p:spPr>
          <a:xfrm>
            <a:off x="2042100" y="3816926"/>
            <a:ext cx="185609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dirty="0">
                <a:solidFill>
                  <a:srgbClr val="F05953"/>
                </a:solidFill>
                <a:latin typeface="Gotham Black" panose="02000603040000020004" pitchFamily="2" charset="0"/>
              </a:rPr>
              <a:t>EXAMENES LABORALES</a:t>
            </a:r>
            <a:endParaRPr lang="es-AR" dirty="0">
              <a:solidFill>
                <a:srgbClr val="F05953"/>
              </a:solidFill>
              <a:latin typeface="Gotham Black" panose="02000603040000020004" pitchFamily="2" charset="0"/>
            </a:endParaRPr>
          </a:p>
        </p:txBody>
      </p:sp>
      <p:pic>
        <p:nvPicPr>
          <p:cNvPr id="1026" name="Picture 2" descr="Control de Ausentismo">
            <a:extLst>
              <a:ext uri="{FF2B5EF4-FFF2-40B4-BE49-F238E27FC236}">
                <a16:creationId xmlns:a16="http://schemas.microsoft.com/office/drawing/2014/main" id="{2D0B629B-23F9-43A6-A35D-F06ED2CFD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41" y="304528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ámenes Laborales">
            <a:extLst>
              <a:ext uri="{FF2B5EF4-FFF2-40B4-BE49-F238E27FC236}">
                <a16:creationId xmlns:a16="http://schemas.microsoft.com/office/drawing/2014/main" id="{CB2A365C-BF57-4FFD-9AA2-07AC3F5B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23" y="3779592"/>
            <a:ext cx="619162" cy="6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ED980F-BAE9-440A-B353-910F80A4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28" y="4668466"/>
            <a:ext cx="496950" cy="4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87CFDB66-550D-495E-A277-A5D5D0EDBC2C}"/>
              </a:ext>
            </a:extLst>
          </p:cNvPr>
          <p:cNvSpPr txBox="1"/>
          <p:nvPr/>
        </p:nvSpPr>
        <p:spPr>
          <a:xfrm>
            <a:off x="2042100" y="4651028"/>
            <a:ext cx="357927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dirty="0">
                <a:solidFill>
                  <a:srgbClr val="F05953"/>
                </a:solidFill>
                <a:latin typeface="Gotham Black" panose="02000603040000020004" pitchFamily="2" charset="0"/>
              </a:rPr>
              <a:t>AUDITORÍAS DE ACCIDENTES DE TRABAJO</a:t>
            </a:r>
            <a:endParaRPr lang="es-AR" dirty="0">
              <a:solidFill>
                <a:srgbClr val="F05953"/>
              </a:solidFill>
              <a:latin typeface="Gotham Black" panose="02000603040000020004" pitchFamily="2" charset="0"/>
            </a:endParaRPr>
          </a:p>
        </p:txBody>
      </p:sp>
      <p:pic>
        <p:nvPicPr>
          <p:cNvPr id="19" name="Imagen 18" descr="Imagen que contiene hombre, vistiendo, viendo, parado&#10;&#10;Descripción generada automáticamente">
            <a:extLst>
              <a:ext uri="{FF2B5EF4-FFF2-40B4-BE49-F238E27FC236}">
                <a16:creationId xmlns:a16="http://schemas.microsoft.com/office/drawing/2014/main" id="{075A2C77-5118-4013-B668-A027C00FAA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2" r="11751"/>
          <a:stretch/>
        </p:blipFill>
        <p:spPr>
          <a:xfrm>
            <a:off x="6817488" y="0"/>
            <a:ext cx="5374511" cy="6858000"/>
          </a:xfrm>
          <a:prstGeom prst="rect">
            <a:avLst/>
          </a:prstGeom>
        </p:spPr>
      </p:pic>
      <p:pic>
        <p:nvPicPr>
          <p:cNvPr id="41" name="Imagen 40" descr="Imagen que contiene hombre, vistiendo, viendo, parado&#10;&#10;Descripción generada automáticamente">
            <a:extLst>
              <a:ext uri="{FF2B5EF4-FFF2-40B4-BE49-F238E27FC236}">
                <a16:creationId xmlns:a16="http://schemas.microsoft.com/office/drawing/2014/main" id="{32B39E98-918C-4AA9-9C8F-B6AA533653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85" b="96388" l="53649" r="84406">
                        <a14:foregroundMark x1="62378" y1="29014" x2="59650" y2="25803"/>
                        <a14:foregroundMark x1="59650" y1="25803" x2="56331" y2="13245"/>
                        <a14:foregroundMark x1="56331" y1="13245" x2="53694" y2="8085"/>
                        <a14:foregroundMark x1="60923" y1="11984" x2="56627" y2="17890"/>
                        <a14:foregroundMark x1="54035" y1="17030" x2="53853" y2="47477"/>
                        <a14:foregroundMark x1="53853" y1="47477" x2="54217" y2="62328"/>
                        <a14:foregroundMark x1="54217" y1="62328" x2="55285" y2="68005"/>
                        <a14:foregroundMark x1="67606" y1="82167" x2="66742" y2="89908"/>
                        <a14:foregroundMark x1="66742" y1="89908" x2="68834" y2="95700"/>
                        <a14:foregroundMark x1="68834" y1="95700" x2="73085" y2="91227"/>
                        <a14:foregroundMark x1="73085" y1="91227" x2="75313" y2="85665"/>
                        <a14:foregroundMark x1="75313" y1="85665" x2="78018" y2="88819"/>
                        <a14:foregroundMark x1="78018" y1="88819" x2="80314" y2="81193"/>
                        <a14:foregroundMark x1="80314" y1="81193" x2="80314" y2="78670"/>
                        <a14:foregroundMark x1="84792" y1="54014" x2="82701" y2="74312"/>
                        <a14:foregroundMark x1="82701" y1="74312" x2="77336" y2="83601"/>
                        <a14:foregroundMark x1="77336" y1="83601" x2="77609" y2="92833"/>
                        <a14:foregroundMark x1="77609" y1="92833" x2="78722" y2="96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54" r="11751"/>
          <a:stretch/>
        </p:blipFill>
        <p:spPr>
          <a:xfrm>
            <a:off x="5585337" y="0"/>
            <a:ext cx="6607612" cy="685800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2391269E-2E42-484E-908C-3705E3F6E99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71" y="6258957"/>
            <a:ext cx="1542370" cy="313542"/>
          </a:xfrm>
          <a:prstGeom prst="rect">
            <a:avLst/>
          </a:prstGeom>
        </p:spPr>
      </p:pic>
      <p:grpSp>
        <p:nvGrpSpPr>
          <p:cNvPr id="44" name="Grupo 43">
            <a:extLst>
              <a:ext uri="{FF2B5EF4-FFF2-40B4-BE49-F238E27FC236}">
                <a16:creationId xmlns:a16="http://schemas.microsoft.com/office/drawing/2014/main" id="{7A0BFAF8-DDF2-4811-94E4-77F325D26B53}"/>
              </a:ext>
            </a:extLst>
          </p:cNvPr>
          <p:cNvGrpSpPr/>
          <p:nvPr/>
        </p:nvGrpSpPr>
        <p:grpSpPr>
          <a:xfrm>
            <a:off x="-291184" y="5967286"/>
            <a:ext cx="1120140" cy="725906"/>
            <a:chOff x="467654" y="717795"/>
            <a:chExt cx="1120140" cy="725906"/>
          </a:xfrm>
          <a:solidFill>
            <a:srgbClr val="475C6F"/>
          </a:solidFill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ED3E164D-AEB6-4344-BB80-14BD3770A361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1DAADDE2-E3E8-4D61-AA12-657C2294E04D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636EC03B-7E41-48A6-BC1A-4F4C27817CA8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0940CE99-19A9-4A52-9BC3-64596AB229E6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D64C5C9C-DC37-4DAE-BA25-DBD9D3C764F5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A6AEFF59-CE5F-487E-BC65-1C5E3B9BA4CF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47AD903B-C579-4CA9-BB7C-E1D6814E35F9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AEF6B892-B9B3-4915-9487-468E52AF26C3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D46D45DF-DFA3-4CE7-BB4F-956952B1AF8D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48454A8D-8CF1-4830-8D70-E117D59C9886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699023CB-CE3B-4439-AFD0-13B814EBFECC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A9C51ADF-C5B2-4531-B71B-E8DBD9262DCC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7A981A7A-F1B1-4367-A1CE-8F3AF905361E}"/>
              </a:ext>
            </a:extLst>
          </p:cNvPr>
          <p:cNvGrpSpPr/>
          <p:nvPr/>
        </p:nvGrpSpPr>
        <p:grpSpPr>
          <a:xfrm rot="16200000">
            <a:off x="10598709" y="124033"/>
            <a:ext cx="1497040" cy="1004439"/>
            <a:chOff x="467654" y="717795"/>
            <a:chExt cx="1120140" cy="725906"/>
          </a:xfrm>
          <a:solidFill>
            <a:srgbClr val="F05953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58AAC21-C971-4116-A165-27B3276775C1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03D59B4-7817-47E9-8B3B-6196141611A6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559FA67-2C90-4501-B32E-5F00C891D23A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6D0AD2C1-EC7B-4A66-BD3C-0B25F963EAD2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696A86A-D556-44FC-A629-8970561F1E69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C3CD11A-9044-4D35-B2B3-AE9AA4F3AB9A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E8799CA2-40D0-4429-B333-B9C959075613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89E72BA-B3C2-40A4-BA76-932ADC5B09D4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A8FED383-480A-46E0-BFB8-F514A4982307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EA2C2360-CAC0-44F0-BD51-5556582165F8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4426F2E-3A84-4E90-962F-D3B523A88A16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5ABE103-0EA3-450A-99AD-F8376704DA0B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39" name="CuadroTexto 38">
            <a:extLst>
              <a:ext uri="{FF2B5EF4-FFF2-40B4-BE49-F238E27FC236}">
                <a16:creationId xmlns:a16="http://schemas.microsoft.com/office/drawing/2014/main" id="{1E170DD0-E2CF-4D28-BB46-55AE047114F8}"/>
              </a:ext>
            </a:extLst>
          </p:cNvPr>
          <p:cNvSpPr txBox="1"/>
          <p:nvPr/>
        </p:nvSpPr>
        <p:spPr>
          <a:xfrm>
            <a:off x="934991" y="2041880"/>
            <a:ext cx="3880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Como parte de nuestra red podrás incorporar los siguientes servicios de medicina laboral:</a:t>
            </a:r>
          </a:p>
          <a:p>
            <a:endParaRPr lang="es-ES" sz="1600" dirty="0">
              <a:solidFill>
                <a:srgbClr val="475C6F"/>
              </a:solidFill>
              <a:latin typeface="Gotham" panose="02000504050000020004" pitchFamily="2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3D20248-6A17-40E5-8174-E18E9513DBC3}"/>
              </a:ext>
            </a:extLst>
          </p:cNvPr>
          <p:cNvSpPr txBox="1"/>
          <p:nvPr/>
        </p:nvSpPr>
        <p:spPr>
          <a:xfrm>
            <a:off x="2042101" y="5440130"/>
            <a:ext cx="2549712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s-ES" dirty="0">
                <a:solidFill>
                  <a:srgbClr val="F05953"/>
                </a:solidFill>
                <a:latin typeface="Gotham Black" panose="02000603040000020004" pitchFamily="2" charset="0"/>
              </a:rPr>
              <a:t>SERVICIO MEDICO IN COMPANY</a:t>
            </a:r>
            <a:endParaRPr lang="es-AR" dirty="0">
              <a:solidFill>
                <a:srgbClr val="F05953"/>
              </a:solidFill>
              <a:latin typeface="Gotham Black" panose="02000603040000020004" pitchFamily="2" charset="0"/>
            </a:endParaRPr>
          </a:p>
        </p:txBody>
      </p:sp>
      <p:pic>
        <p:nvPicPr>
          <p:cNvPr id="42" name="Imagen 41" descr="Icono&#10;&#10;Descripción generada automáticamente">
            <a:extLst>
              <a:ext uri="{FF2B5EF4-FFF2-40B4-BE49-F238E27FC236}">
                <a16:creationId xmlns:a16="http://schemas.microsoft.com/office/drawing/2014/main" id="{B68F436F-0BAD-4F7B-8070-3B3D8EBED3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279" y="6013006"/>
            <a:ext cx="379250" cy="379250"/>
          </a:xfrm>
          <a:prstGeom prst="rect">
            <a:avLst/>
          </a:prstGeom>
        </p:spPr>
      </p:pic>
      <p:pic>
        <p:nvPicPr>
          <p:cNvPr id="43" name="Imagen 42" descr="Icono&#10;&#10;Descripción generada automáticamente">
            <a:extLst>
              <a:ext uri="{FF2B5EF4-FFF2-40B4-BE49-F238E27FC236}">
                <a16:creationId xmlns:a16="http://schemas.microsoft.com/office/drawing/2014/main" id="{8234D916-38D9-4398-9056-975F17B424B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279" y="5400676"/>
            <a:ext cx="379250" cy="379250"/>
          </a:xfrm>
          <a:prstGeom prst="rect">
            <a:avLst/>
          </a:prstGeom>
        </p:spPr>
      </p:pic>
      <p:pic>
        <p:nvPicPr>
          <p:cNvPr id="57" name="Imagen 56" descr="Icono&#10;&#10;Descripción generada automáticamente">
            <a:extLst>
              <a:ext uri="{FF2B5EF4-FFF2-40B4-BE49-F238E27FC236}">
                <a16:creationId xmlns:a16="http://schemas.microsoft.com/office/drawing/2014/main" id="{4496C673-3B6F-4809-99F9-C49B056AFF0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279" y="4788345"/>
            <a:ext cx="379250" cy="379250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66C538BC-CC45-4A43-8B43-058392A0B3A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26" y="5437911"/>
            <a:ext cx="387482" cy="54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7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324D32D-2CEB-4064-A9E1-61FFD0FC6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r="43907"/>
          <a:stretch/>
        </p:blipFill>
        <p:spPr>
          <a:xfrm>
            <a:off x="0" y="0"/>
            <a:ext cx="5911603" cy="68580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804ECDC-912E-468D-AF1E-93DCEE748EEE}"/>
              </a:ext>
            </a:extLst>
          </p:cNvPr>
          <p:cNvSpPr txBox="1"/>
          <p:nvPr/>
        </p:nvSpPr>
        <p:spPr>
          <a:xfrm>
            <a:off x="7848395" y="5292287"/>
            <a:ext cx="32829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s-ES" sz="2000" dirty="0">
                <a:solidFill>
                  <a:srgbClr val="F05953"/>
                </a:solidFill>
                <a:latin typeface="Gotham Black" panose="02000603040000020004" pitchFamily="2" charset="0"/>
              </a:rPr>
              <a:t>SUMAS INGRESOS, APROVECHANDO TUS RECURSOS, CON UNA MUY BAJA INVERSIÓN.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C7B75D2-6F1C-414E-84CA-481606EC1B00}"/>
              </a:ext>
            </a:extLst>
          </p:cNvPr>
          <p:cNvSpPr txBox="1"/>
          <p:nvPr/>
        </p:nvSpPr>
        <p:spPr>
          <a:xfrm>
            <a:off x="7236293" y="537080"/>
            <a:ext cx="43807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INCORPORACIÓN </a:t>
            </a:r>
            <a:r>
              <a:rPr lang="es-ES" dirty="0" smtClean="0">
                <a:solidFill>
                  <a:srgbClr val="475C6F"/>
                </a:solidFill>
                <a:latin typeface="Gotham" panose="02000504050000020004" pitchFamily="2" charset="0"/>
              </a:rPr>
              <a:t>DE UN NUEVO </a:t>
            </a:r>
            <a:r>
              <a:rPr lang="es-ES" dirty="0" smtClean="0">
                <a:solidFill>
                  <a:srgbClr val="475C6F"/>
                </a:solidFill>
                <a:latin typeface="Gotham Bold" panose="02000803030000020004" pitchFamily="2" charset="0"/>
              </a:rPr>
              <a:t>SERVICIO DE MEDICINA LABORAL</a:t>
            </a:r>
            <a:r>
              <a:rPr lang="es-ES" dirty="0" smtClean="0">
                <a:solidFill>
                  <a:srgbClr val="475C6F"/>
                </a:solidFill>
                <a:latin typeface="Gotham" panose="02000504050000020004" pitchFamily="2" charset="0"/>
              </a:rPr>
              <a:t>.</a:t>
            </a:r>
            <a:endParaRPr lang="es-ES" dirty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endParaRPr lang="es-ES" dirty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endParaRPr lang="es-ES" dirty="0" smtClean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r>
              <a:rPr lang="es-ES" dirty="0" smtClean="0">
                <a:solidFill>
                  <a:srgbClr val="475C6F"/>
                </a:solidFill>
                <a:latin typeface="Gotham" panose="02000504050000020004" pitchFamily="2" charset="0"/>
              </a:rPr>
              <a:t>MAYOR </a:t>
            </a:r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EFICIENCIA</a:t>
            </a:r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 </a:t>
            </a:r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DE</a:t>
            </a:r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 LOS </a:t>
            </a:r>
            <a:r>
              <a:rPr lang="es-ES" dirty="0" smtClean="0">
                <a:solidFill>
                  <a:srgbClr val="475C6F"/>
                </a:solidFill>
                <a:latin typeface="Gotham Bold" panose="02000803030000020004" pitchFamily="2" charset="0"/>
              </a:rPr>
              <a:t>RR.HH.</a:t>
            </a:r>
            <a:endParaRPr lang="es-ES" dirty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endParaRPr lang="es-ES" dirty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endParaRPr lang="es-ES" dirty="0" smtClean="0">
              <a:solidFill>
                <a:srgbClr val="475C6F"/>
              </a:solidFill>
              <a:latin typeface="Gotham Bold" panose="02000803030000020004" pitchFamily="2" charset="0"/>
            </a:endParaRPr>
          </a:p>
          <a:p>
            <a:r>
              <a:rPr lang="es-ES" dirty="0" smtClean="0">
                <a:solidFill>
                  <a:srgbClr val="475C6F"/>
                </a:solidFill>
                <a:latin typeface="Gotham Bold" panose="02000803030000020004" pitchFamily="2" charset="0"/>
              </a:rPr>
              <a:t>OPTIMIZACIÓN</a:t>
            </a:r>
            <a:r>
              <a:rPr lang="es-ES" dirty="0" smtClean="0">
                <a:solidFill>
                  <a:srgbClr val="475C6F"/>
                </a:solidFill>
                <a:latin typeface="Gotham" panose="02000504050000020004" pitchFamily="2" charset="0"/>
              </a:rPr>
              <a:t> </a:t>
            </a:r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DE </a:t>
            </a:r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INFRAESTRUCTURA</a:t>
            </a:r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 Y </a:t>
            </a:r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EQUIPAMIENTO</a:t>
            </a:r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 DISPONIBLE.</a:t>
            </a:r>
          </a:p>
          <a:p>
            <a:endParaRPr lang="es-ES" dirty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INCORPORACIÓN DE UNA </a:t>
            </a:r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NUEVA</a:t>
            </a:r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 </a:t>
            </a:r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TIPOLOGÍA DE CLIENTE </a:t>
            </a:r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(LA EMPRESA). QUE A SU VEZ </a:t>
            </a:r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POTENCIA</a:t>
            </a:r>
            <a:r>
              <a:rPr lang="es-ES" dirty="0">
                <a:solidFill>
                  <a:srgbClr val="475C6F"/>
                </a:solidFill>
                <a:latin typeface="Gotham" panose="02000504050000020004" pitchFamily="2" charset="0"/>
              </a:rPr>
              <a:t> LOS SERVICIOS PREEXISTENTES DE LA CLINICA. 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14D79A8-2CEF-4F15-94FF-8D22DBF735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90" y="654359"/>
            <a:ext cx="545230" cy="54523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A994993-BA87-4C60-B558-6EBE790267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82" y="3912691"/>
            <a:ext cx="659096" cy="65909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324F5E1-F969-484E-B6D4-C571295703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rgbClr val="B5C3C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81" y="1468820"/>
            <a:ext cx="599021" cy="59902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1E10070-7B20-4055-93B5-933CF82203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287" y="2598590"/>
            <a:ext cx="628586" cy="62858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87A53D5-12CE-4E24-B567-D531CEAB6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8430" y="5327012"/>
            <a:ext cx="987170" cy="9933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62EC867-6464-434F-A86D-EB12D2416781}"/>
              </a:ext>
            </a:extLst>
          </p:cNvPr>
          <p:cNvSpPr txBox="1"/>
          <p:nvPr/>
        </p:nvSpPr>
        <p:spPr>
          <a:xfrm>
            <a:off x="1270657" y="2474848"/>
            <a:ext cx="43199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s-ES" sz="4800" spc="-150" dirty="0">
                <a:solidFill>
                  <a:srgbClr val="475C6F"/>
                </a:solidFill>
                <a:latin typeface="Gotham Black" panose="02000603040000020004" pitchFamily="2" charset="0"/>
              </a:rPr>
              <a:t>ALGUNOS</a:t>
            </a:r>
            <a:r>
              <a:rPr lang="es-ES" sz="4400" spc="-150" dirty="0">
                <a:solidFill>
                  <a:schemeClr val="bg1"/>
                </a:solidFill>
                <a:latin typeface="Gotham Light" panose="02000603030000020004" pitchFamily="2" charset="0"/>
              </a:rPr>
              <a:t> </a:t>
            </a:r>
            <a:r>
              <a:rPr lang="es-ES" sz="50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BENEFICIOS</a:t>
            </a:r>
            <a:endParaRPr lang="es-AR" sz="50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F57579-A4E0-4847-82F2-0EA7AF09C328}"/>
              </a:ext>
            </a:extLst>
          </p:cNvPr>
          <p:cNvSpPr txBox="1"/>
          <p:nvPr/>
        </p:nvSpPr>
        <p:spPr>
          <a:xfrm>
            <a:off x="1270657" y="3636139"/>
            <a:ext cx="3683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3200" spc="-150" dirty="0">
                <a:solidFill>
                  <a:srgbClr val="475C6F"/>
                </a:solidFill>
                <a:latin typeface="Gotham Bold" panose="02000803030000020004" pitchFamily="2" charset="0"/>
              </a:rPr>
              <a:t>DE </a:t>
            </a:r>
            <a:r>
              <a:rPr lang="es-ES" sz="3200" spc="-150" dirty="0" smtClean="0">
                <a:solidFill>
                  <a:srgbClr val="475C6F"/>
                </a:solidFill>
                <a:latin typeface="Gotham Bold" panose="02000803030000020004" pitchFamily="2" charset="0"/>
              </a:rPr>
              <a:t>NUESTRA FRANQUICIA</a:t>
            </a:r>
            <a:endParaRPr lang="es-AR" sz="4400" spc="-150" dirty="0">
              <a:solidFill>
                <a:srgbClr val="475C6F"/>
              </a:solidFill>
              <a:latin typeface="Gotham Bold" panose="02000803030000020004" pitchFamily="2" charset="0"/>
            </a:endParaRPr>
          </a:p>
        </p:txBody>
      </p:sp>
      <p:pic>
        <p:nvPicPr>
          <p:cNvPr id="13" name="Imagen 12" descr="Logotipo, Icono&#10;&#10;Descripción generada automáticamente">
            <a:extLst>
              <a:ext uri="{FF2B5EF4-FFF2-40B4-BE49-F238E27FC236}">
                <a16:creationId xmlns:a16="http://schemas.microsoft.com/office/drawing/2014/main" id="{D4B58D9C-200E-48E0-8BD0-E7D4F55D7EE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999" y="2651886"/>
            <a:ext cx="820062" cy="800264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B2C6B2D-8B93-430F-9678-552B3E6CD1AC}"/>
              </a:ext>
            </a:extLst>
          </p:cNvPr>
          <p:cNvSpPr/>
          <p:nvPr/>
        </p:nvSpPr>
        <p:spPr>
          <a:xfrm>
            <a:off x="-927217" y="3593252"/>
            <a:ext cx="6099776" cy="53614"/>
          </a:xfrm>
          <a:prstGeom prst="roundRect">
            <a:avLst>
              <a:gd name="adj" fmla="val 9421"/>
            </a:avLst>
          </a:prstGeom>
          <a:solidFill>
            <a:srgbClr val="F05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0244DA6E-3D6A-4FD0-84DC-E161CCB873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44" y="6070299"/>
            <a:ext cx="2459746" cy="50003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7535842-D1BE-4DED-8145-8BF0FE1B6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2" r="39578"/>
          <a:stretch/>
        </p:blipFill>
        <p:spPr>
          <a:xfrm>
            <a:off x="11850687" y="0"/>
            <a:ext cx="34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19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FFFF884-1BFD-403D-82BA-FD93602BC8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4" y="5440907"/>
            <a:ext cx="3325852" cy="6760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1A11AC9-A1D9-4340-A2C0-927B9C0E9FEB}"/>
              </a:ext>
            </a:extLst>
          </p:cNvPr>
          <p:cNvSpPr txBox="1"/>
          <p:nvPr/>
        </p:nvSpPr>
        <p:spPr>
          <a:xfrm>
            <a:off x="976372" y="687169"/>
            <a:ext cx="3803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spc="-150" dirty="0">
                <a:solidFill>
                  <a:schemeClr val="bg1"/>
                </a:solidFill>
                <a:latin typeface="Gotham Light" panose="02000603030000020004" pitchFamily="2" charset="0"/>
              </a:rPr>
              <a:t>PODES ALCANZAR</a:t>
            </a:r>
            <a:endParaRPr lang="es-AR" sz="4800" spc="-150" dirty="0">
              <a:solidFill>
                <a:schemeClr val="bg1"/>
              </a:solidFill>
              <a:latin typeface="Gotham Ultra" panose="02000603040000020004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2478F7-4E03-45AA-AE02-922F8CA98CBF}"/>
              </a:ext>
            </a:extLst>
          </p:cNvPr>
          <p:cNvSpPr txBox="1"/>
          <p:nvPr/>
        </p:nvSpPr>
        <p:spPr>
          <a:xfrm>
            <a:off x="360754" y="2081490"/>
            <a:ext cx="5102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TODO ESTO,</a:t>
            </a:r>
            <a:endParaRPr lang="es-AR" sz="50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5866C2-60C8-4FC6-9C8A-4C4181DCF470}"/>
              </a:ext>
            </a:extLst>
          </p:cNvPr>
          <p:cNvSpPr txBox="1"/>
          <p:nvPr/>
        </p:nvSpPr>
        <p:spPr>
          <a:xfrm>
            <a:off x="454126" y="2928650"/>
            <a:ext cx="4725176" cy="2280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s-ES" sz="3000" spc="-150" dirty="0" smtClean="0">
                <a:solidFill>
                  <a:schemeClr val="bg1"/>
                </a:solidFill>
                <a:latin typeface="Gotham Black" panose="02000603040000020004" pitchFamily="2" charset="0"/>
              </a:rPr>
              <a:t>DE LA MANO DE UNA </a:t>
            </a:r>
            <a:r>
              <a:rPr lang="es-ES" sz="3000" spc="-150" dirty="0">
                <a:solidFill>
                  <a:schemeClr val="bg1"/>
                </a:solidFill>
                <a:latin typeface="Gotham Black" panose="02000603040000020004" pitchFamily="2" charset="0"/>
              </a:rPr>
              <a:t>EMPRESA CON MÁS DE </a:t>
            </a:r>
          </a:p>
          <a:p>
            <a:pPr algn="ctr">
              <a:lnSpc>
                <a:spcPts val="4400"/>
              </a:lnSpc>
            </a:pPr>
            <a:r>
              <a:rPr lang="es-ES" sz="3000" spc="-150" dirty="0">
                <a:solidFill>
                  <a:schemeClr val="bg1"/>
                </a:solidFill>
                <a:latin typeface="Gotham Black" panose="02000603040000020004" pitchFamily="2" charset="0"/>
              </a:rPr>
              <a:t>20 AÑOS DE EXPERIENCIA.</a:t>
            </a:r>
          </a:p>
        </p:txBody>
      </p:sp>
      <p:sp>
        <p:nvSpPr>
          <p:cNvPr id="15" name="Rectángulo: esquinas diagonales cortadas 14">
            <a:extLst>
              <a:ext uri="{FF2B5EF4-FFF2-40B4-BE49-F238E27FC236}">
                <a16:creationId xmlns:a16="http://schemas.microsoft.com/office/drawing/2014/main" id="{F9D7187F-6BC9-4E30-9D3B-EAD9115F3788}"/>
              </a:ext>
            </a:extLst>
          </p:cNvPr>
          <p:cNvSpPr/>
          <p:nvPr/>
        </p:nvSpPr>
        <p:spPr>
          <a:xfrm flipV="1">
            <a:off x="365309" y="137160"/>
            <a:ext cx="5097447" cy="6501384"/>
          </a:xfrm>
          <a:prstGeom prst="snip2DiagRect">
            <a:avLst>
              <a:gd name="adj1" fmla="val 0"/>
              <a:gd name="adj2" fmla="val 23536"/>
            </a:avLst>
          </a:prstGeom>
          <a:noFill/>
          <a:ln w="28575" cap="rnd">
            <a:gradFill>
              <a:gsLst>
                <a:gs pos="0">
                  <a:srgbClr val="475C6F"/>
                </a:gs>
                <a:gs pos="30000">
                  <a:srgbClr val="B5C3CF"/>
                </a:gs>
                <a:gs pos="57000">
                  <a:srgbClr val="3F5061"/>
                </a:gs>
                <a:gs pos="85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EF8F54D-C0AB-4FF7-9676-58E3A54CA15E}"/>
              </a:ext>
            </a:extLst>
          </p:cNvPr>
          <p:cNvSpPr txBox="1"/>
          <p:nvPr/>
        </p:nvSpPr>
        <p:spPr>
          <a:xfrm>
            <a:off x="902379" y="257277"/>
            <a:ext cx="811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“</a:t>
            </a:r>
            <a:endParaRPr lang="es-AR" sz="96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1F34290-D24B-4DB7-BF08-0D8D5B5E47B6}"/>
              </a:ext>
            </a:extLst>
          </p:cNvPr>
          <p:cNvSpPr txBox="1"/>
          <p:nvPr/>
        </p:nvSpPr>
        <p:spPr>
          <a:xfrm>
            <a:off x="4228933" y="4056666"/>
            <a:ext cx="919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”</a:t>
            </a:r>
            <a:endParaRPr lang="es-AR" sz="96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9" name="Rectángulo: esquinas diagonales cortadas 14">
            <a:extLst>
              <a:ext uri="{FF2B5EF4-FFF2-40B4-BE49-F238E27FC236}">
                <a16:creationId xmlns:a16="http://schemas.microsoft.com/office/drawing/2014/main" id="{F9D7187F-6BC9-4E30-9D3B-EAD9115F3788}"/>
              </a:ext>
            </a:extLst>
          </p:cNvPr>
          <p:cNvSpPr/>
          <p:nvPr/>
        </p:nvSpPr>
        <p:spPr>
          <a:xfrm rot="10800000">
            <a:off x="6700999" y="137160"/>
            <a:ext cx="5097447" cy="6501384"/>
          </a:xfrm>
          <a:prstGeom prst="snip2DiagRect">
            <a:avLst>
              <a:gd name="adj1" fmla="val 0"/>
              <a:gd name="adj2" fmla="val 23536"/>
            </a:avLst>
          </a:prstGeom>
          <a:noFill/>
          <a:ln w="28575" cap="rnd">
            <a:gradFill>
              <a:gsLst>
                <a:gs pos="0">
                  <a:srgbClr val="475C6F"/>
                </a:gs>
                <a:gs pos="30000">
                  <a:srgbClr val="B5C3CF"/>
                </a:gs>
                <a:gs pos="57000">
                  <a:srgbClr val="3F5061"/>
                </a:gs>
                <a:gs pos="85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866C2-60C8-4FC6-9C8A-4C4181DCF470}"/>
              </a:ext>
            </a:extLst>
          </p:cNvPr>
          <p:cNvSpPr txBox="1"/>
          <p:nvPr/>
        </p:nvSpPr>
        <p:spPr>
          <a:xfrm>
            <a:off x="6700998" y="743395"/>
            <a:ext cx="5045931" cy="229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s-ES" sz="3500" b="1" spc="-150" dirty="0" smtClean="0">
                <a:solidFill>
                  <a:srgbClr val="F05953"/>
                </a:solidFill>
                <a:latin typeface="Gotham Ultra" panose="02000603040000020004" pitchFamily="2" charset="0"/>
              </a:rPr>
              <a:t>NUESTRA</a:t>
            </a:r>
          </a:p>
          <a:p>
            <a:pPr algn="ctr">
              <a:lnSpc>
                <a:spcPts val="4400"/>
              </a:lnSpc>
            </a:pPr>
            <a:r>
              <a:rPr lang="es-ES" sz="3500" b="1" spc="-150" dirty="0" smtClean="0">
                <a:solidFill>
                  <a:srgbClr val="F05953"/>
                </a:solidFill>
                <a:latin typeface="Gotham Ultra" panose="02000603040000020004" pitchFamily="2" charset="0"/>
              </a:rPr>
              <a:t>CAPACIDAD OPERATIVA </a:t>
            </a:r>
            <a:r>
              <a:rPr lang="es-ES" sz="3500" spc="-150" dirty="0" smtClean="0">
                <a:solidFill>
                  <a:srgbClr val="F05953"/>
                </a:solidFill>
                <a:latin typeface="Gotham Ultra" panose="02000603040000020004" pitchFamily="2" charset="0"/>
              </a:rPr>
              <a:t>HABLA POR NOSOTROS.</a:t>
            </a:r>
            <a:endParaRPr lang="es-ES" sz="35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5866C2-60C8-4FC6-9C8A-4C4181DCF470}"/>
              </a:ext>
            </a:extLst>
          </p:cNvPr>
          <p:cNvSpPr txBox="1"/>
          <p:nvPr/>
        </p:nvSpPr>
        <p:spPr>
          <a:xfrm>
            <a:off x="6812280" y="3061608"/>
            <a:ext cx="4934649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400"/>
              </a:lnSpc>
            </a:pPr>
            <a:r>
              <a:rPr lang="es-ES" sz="2800" spc="-150" dirty="0">
                <a:solidFill>
                  <a:schemeClr val="bg1"/>
                </a:solidFill>
                <a:latin typeface="Gotham Black" panose="02000603040000020004" pitchFamily="2" charset="0"/>
              </a:rPr>
              <a:t>+ </a:t>
            </a:r>
            <a:r>
              <a:rPr lang="es-ES" sz="2800" spc="-150" dirty="0" smtClean="0">
                <a:solidFill>
                  <a:schemeClr val="bg1"/>
                </a:solidFill>
                <a:latin typeface="Gotham Black" panose="02000603040000020004" pitchFamily="2" charset="0"/>
              </a:rPr>
              <a:t>20.000 </a:t>
            </a:r>
            <a:r>
              <a:rPr lang="es-ES" sz="2800" spc="-150" dirty="0">
                <a:solidFill>
                  <a:schemeClr val="bg1"/>
                </a:solidFill>
                <a:latin typeface="Gotham Black" panose="02000603040000020004" pitchFamily="2" charset="0"/>
              </a:rPr>
              <a:t>practicas </a:t>
            </a:r>
            <a:r>
              <a:rPr lang="es-ES" sz="2800" spc="-150" dirty="0" smtClean="0">
                <a:solidFill>
                  <a:schemeClr val="bg1"/>
                </a:solidFill>
                <a:latin typeface="Gotham Black" panose="02000603040000020004" pitchFamily="2" charset="0"/>
              </a:rPr>
              <a:t>anuales.</a:t>
            </a:r>
            <a:endParaRPr lang="es-ES" sz="2800" spc="-150" dirty="0">
              <a:solidFill>
                <a:schemeClr val="bg1"/>
              </a:solidFill>
              <a:latin typeface="Gotham Black" panose="02000603040000020004" pitchFamily="2" charset="0"/>
            </a:endParaRPr>
          </a:p>
          <a:p>
            <a:pPr algn="r">
              <a:lnSpc>
                <a:spcPts val="4400"/>
              </a:lnSpc>
            </a:pPr>
            <a:r>
              <a:rPr lang="es-ES" sz="2800" spc="-150" dirty="0">
                <a:solidFill>
                  <a:schemeClr val="bg1"/>
                </a:solidFill>
                <a:latin typeface="Gotham Black" panose="02000603040000020004" pitchFamily="2" charset="0"/>
              </a:rPr>
              <a:t>+ </a:t>
            </a:r>
            <a:r>
              <a:rPr lang="es-ES" sz="2800" spc="-150" dirty="0" smtClean="0">
                <a:solidFill>
                  <a:schemeClr val="bg1"/>
                </a:solidFill>
                <a:latin typeface="Gotham Black" panose="02000603040000020004" pitchFamily="2" charset="0"/>
              </a:rPr>
              <a:t>12.000 </a:t>
            </a:r>
            <a:r>
              <a:rPr lang="es-ES" sz="2800" spc="-150" dirty="0">
                <a:solidFill>
                  <a:schemeClr val="bg1"/>
                </a:solidFill>
                <a:latin typeface="Gotham Black" panose="02000603040000020004" pitchFamily="2" charset="0"/>
              </a:rPr>
              <a:t>auditorias presenciales, domiciliarias y por </a:t>
            </a:r>
            <a:r>
              <a:rPr lang="es-ES" sz="2800" spc="-150" dirty="0" smtClean="0">
                <a:solidFill>
                  <a:schemeClr val="bg1"/>
                </a:solidFill>
                <a:latin typeface="Gotham Black" panose="02000603040000020004" pitchFamily="2" charset="0"/>
              </a:rPr>
              <a:t>telemedicina.</a:t>
            </a:r>
            <a:endParaRPr lang="es-ES" sz="2800" spc="-150" dirty="0">
              <a:solidFill>
                <a:schemeClr val="bg1"/>
              </a:solidFill>
              <a:latin typeface="Gotham Black" panose="02000603040000020004" pitchFamily="2" charset="0"/>
            </a:endParaRPr>
          </a:p>
          <a:p>
            <a:pPr algn="r">
              <a:lnSpc>
                <a:spcPts val="4400"/>
              </a:lnSpc>
            </a:pPr>
            <a:r>
              <a:rPr lang="es-ES" sz="2800" spc="-150" dirty="0">
                <a:solidFill>
                  <a:schemeClr val="bg1"/>
                </a:solidFill>
                <a:latin typeface="Gotham Black" panose="02000603040000020004" pitchFamily="2" charset="0"/>
              </a:rPr>
              <a:t>+ 1.050 Clientes confían en </a:t>
            </a:r>
            <a:r>
              <a:rPr lang="es-ES" sz="2800" spc="-150" dirty="0" smtClean="0">
                <a:solidFill>
                  <a:schemeClr val="bg1"/>
                </a:solidFill>
                <a:latin typeface="Gotham Black" panose="02000603040000020004" pitchFamily="2" charset="0"/>
              </a:rPr>
              <a:t>nosotros.</a:t>
            </a:r>
            <a:endParaRPr lang="es-ES" sz="2800" spc="-150" dirty="0">
              <a:solidFill>
                <a:schemeClr val="bg1"/>
              </a:solidFill>
              <a:latin typeface="Gotham Black" panose="02000603040000020004" pitchFamily="2" charset="0"/>
            </a:endParaRPr>
          </a:p>
          <a:p>
            <a:pPr algn="ctr">
              <a:lnSpc>
                <a:spcPts val="4400"/>
              </a:lnSpc>
            </a:pPr>
            <a:endParaRPr lang="es-ES" sz="2500" spc="-150" dirty="0">
              <a:solidFill>
                <a:schemeClr val="bg1"/>
              </a:solidFill>
              <a:latin typeface="Gotham Black" panose="02000603040000020004" pitchFamily="2" charset="0"/>
            </a:endParaRPr>
          </a:p>
          <a:p>
            <a:pPr algn="ctr">
              <a:lnSpc>
                <a:spcPts val="4400"/>
              </a:lnSpc>
            </a:pPr>
            <a:endParaRPr lang="es-ES" sz="2500" spc="-150" dirty="0">
              <a:solidFill>
                <a:schemeClr val="bg1"/>
              </a:solidFill>
              <a:latin typeface="Gotham Black" panose="020006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70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EE85370-B352-4F15-B4D6-63C9F333750D}"/>
              </a:ext>
            </a:extLst>
          </p:cNvPr>
          <p:cNvSpPr/>
          <p:nvPr/>
        </p:nvSpPr>
        <p:spPr>
          <a:xfrm rot="16200000">
            <a:off x="4673278" y="-506391"/>
            <a:ext cx="6858002" cy="7870785"/>
          </a:xfrm>
          <a:custGeom>
            <a:avLst/>
            <a:gdLst>
              <a:gd name="connsiteX0" fmla="*/ 0 w 12192000"/>
              <a:gd name="connsiteY0" fmla="*/ 0 h 5561635"/>
              <a:gd name="connsiteX1" fmla="*/ 12192000 w 12192000"/>
              <a:gd name="connsiteY1" fmla="*/ 0 h 5561635"/>
              <a:gd name="connsiteX2" fmla="*/ 12192000 w 12192000"/>
              <a:gd name="connsiteY2" fmla="*/ 5561635 h 5561635"/>
              <a:gd name="connsiteX3" fmla="*/ 0 w 12192000"/>
              <a:gd name="connsiteY3" fmla="*/ 5561635 h 5561635"/>
              <a:gd name="connsiteX4" fmla="*/ 0 w 12192000"/>
              <a:gd name="connsiteY4" fmla="*/ 0 h 5561635"/>
              <a:gd name="connsiteX0" fmla="*/ 0 w 12192000"/>
              <a:gd name="connsiteY0" fmla="*/ 0 h 5561635"/>
              <a:gd name="connsiteX1" fmla="*/ 12192000 w 12192000"/>
              <a:gd name="connsiteY1" fmla="*/ 0 h 5561635"/>
              <a:gd name="connsiteX2" fmla="*/ 12192000 w 12192000"/>
              <a:gd name="connsiteY2" fmla="*/ 5561635 h 5561635"/>
              <a:gd name="connsiteX3" fmla="*/ 0 w 12192000"/>
              <a:gd name="connsiteY3" fmla="*/ 5561635 h 5561635"/>
              <a:gd name="connsiteX4" fmla="*/ 0 w 12192000"/>
              <a:gd name="connsiteY4" fmla="*/ 0 h 5561635"/>
              <a:gd name="connsiteX0" fmla="*/ 0 w 12192000"/>
              <a:gd name="connsiteY0" fmla="*/ 0 h 5561635"/>
              <a:gd name="connsiteX1" fmla="*/ 12192000 w 12192000"/>
              <a:gd name="connsiteY1" fmla="*/ 0 h 5561635"/>
              <a:gd name="connsiteX2" fmla="*/ 12192000 w 12192000"/>
              <a:gd name="connsiteY2" fmla="*/ 5561635 h 5561635"/>
              <a:gd name="connsiteX3" fmla="*/ 0 w 12192000"/>
              <a:gd name="connsiteY3" fmla="*/ 5561635 h 5561635"/>
              <a:gd name="connsiteX4" fmla="*/ 0 w 12192000"/>
              <a:gd name="connsiteY4" fmla="*/ 0 h 5561635"/>
              <a:gd name="connsiteX0" fmla="*/ 0 w 12192000"/>
              <a:gd name="connsiteY0" fmla="*/ 0 h 5561635"/>
              <a:gd name="connsiteX1" fmla="*/ 12192000 w 12192000"/>
              <a:gd name="connsiteY1" fmla="*/ 0 h 5561635"/>
              <a:gd name="connsiteX2" fmla="*/ 12192000 w 12192000"/>
              <a:gd name="connsiteY2" fmla="*/ 5561635 h 5561635"/>
              <a:gd name="connsiteX3" fmla="*/ 0 w 12192000"/>
              <a:gd name="connsiteY3" fmla="*/ 5561635 h 5561635"/>
              <a:gd name="connsiteX4" fmla="*/ 0 w 12192000"/>
              <a:gd name="connsiteY4" fmla="*/ 0 h 5561635"/>
              <a:gd name="connsiteX0" fmla="*/ 0 w 12192000"/>
              <a:gd name="connsiteY0" fmla="*/ 0 h 5561635"/>
              <a:gd name="connsiteX1" fmla="*/ 12192000 w 12192000"/>
              <a:gd name="connsiteY1" fmla="*/ 0 h 5561635"/>
              <a:gd name="connsiteX2" fmla="*/ 12192000 w 12192000"/>
              <a:gd name="connsiteY2" fmla="*/ 5561635 h 5561635"/>
              <a:gd name="connsiteX3" fmla="*/ 0 w 12192000"/>
              <a:gd name="connsiteY3" fmla="*/ 5561635 h 5561635"/>
              <a:gd name="connsiteX4" fmla="*/ 0 w 12192000"/>
              <a:gd name="connsiteY4" fmla="*/ 0 h 5561635"/>
              <a:gd name="connsiteX0" fmla="*/ 0 w 12192000"/>
              <a:gd name="connsiteY0" fmla="*/ 0 h 5561635"/>
              <a:gd name="connsiteX1" fmla="*/ 12192000 w 12192000"/>
              <a:gd name="connsiteY1" fmla="*/ 0 h 5561635"/>
              <a:gd name="connsiteX2" fmla="*/ 12192000 w 12192000"/>
              <a:gd name="connsiteY2" fmla="*/ 5561635 h 5561635"/>
              <a:gd name="connsiteX3" fmla="*/ 0 w 12192000"/>
              <a:gd name="connsiteY3" fmla="*/ 5561635 h 5561635"/>
              <a:gd name="connsiteX4" fmla="*/ 0 w 12192000"/>
              <a:gd name="connsiteY4" fmla="*/ 0 h 5561635"/>
              <a:gd name="connsiteX0" fmla="*/ 0 w 12192000"/>
              <a:gd name="connsiteY0" fmla="*/ 0 h 5561635"/>
              <a:gd name="connsiteX1" fmla="*/ 12192000 w 12192000"/>
              <a:gd name="connsiteY1" fmla="*/ 0 h 5561635"/>
              <a:gd name="connsiteX2" fmla="*/ 12192000 w 12192000"/>
              <a:gd name="connsiteY2" fmla="*/ 5561635 h 5561635"/>
              <a:gd name="connsiteX3" fmla="*/ 0 w 12192000"/>
              <a:gd name="connsiteY3" fmla="*/ 5561635 h 5561635"/>
              <a:gd name="connsiteX4" fmla="*/ 0 w 12192000"/>
              <a:gd name="connsiteY4" fmla="*/ 0 h 5561635"/>
              <a:gd name="connsiteX0" fmla="*/ 0 w 12192000"/>
              <a:gd name="connsiteY0" fmla="*/ 0 h 5561635"/>
              <a:gd name="connsiteX1" fmla="*/ 12192000 w 12192000"/>
              <a:gd name="connsiteY1" fmla="*/ 0 h 5561635"/>
              <a:gd name="connsiteX2" fmla="*/ 12192000 w 12192000"/>
              <a:gd name="connsiteY2" fmla="*/ 5561635 h 5561635"/>
              <a:gd name="connsiteX3" fmla="*/ 0 w 12192000"/>
              <a:gd name="connsiteY3" fmla="*/ 5561635 h 5561635"/>
              <a:gd name="connsiteX4" fmla="*/ 0 w 12192000"/>
              <a:gd name="connsiteY4" fmla="*/ 0 h 556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561635">
                <a:moveTo>
                  <a:pt x="0" y="0"/>
                </a:moveTo>
                <a:cubicBezTo>
                  <a:pt x="3091725" y="316874"/>
                  <a:pt x="8845630" y="366888"/>
                  <a:pt x="12192000" y="0"/>
                </a:cubicBezTo>
                <a:lnTo>
                  <a:pt x="12192000" y="5561635"/>
                </a:lnTo>
                <a:lnTo>
                  <a:pt x="0" y="5561635"/>
                </a:lnTo>
                <a:lnTo>
                  <a:pt x="0" y="0"/>
                </a:lnTo>
                <a:close/>
              </a:path>
            </a:pathLst>
          </a:custGeom>
          <a:solidFill>
            <a:srgbClr val="F1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E0FF9F9-3626-47CB-8791-36FD48A1E32D}"/>
              </a:ext>
            </a:extLst>
          </p:cNvPr>
          <p:cNvSpPr txBox="1"/>
          <p:nvPr/>
        </p:nvSpPr>
        <p:spPr>
          <a:xfrm>
            <a:off x="-364106" y="2324796"/>
            <a:ext cx="5415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 algn="ctr">
              <a:lnSpc>
                <a:spcPts val="6000"/>
              </a:lnSpc>
            </a:pPr>
            <a:r>
              <a:rPr lang="es-ES" sz="6200" spc="-150" dirty="0">
                <a:solidFill>
                  <a:srgbClr val="B5C3CF"/>
                </a:solidFill>
                <a:latin typeface="Gotham Ultra" panose="02000603040000020004" pitchFamily="2" charset="0"/>
              </a:rPr>
              <a:t>¿POR QUÉ</a:t>
            </a:r>
            <a:endParaRPr lang="es-AR" sz="6200" spc="-150" dirty="0">
              <a:solidFill>
                <a:srgbClr val="B5C3CF"/>
              </a:solidFill>
              <a:latin typeface="Gotham Ultra" panose="02000603040000020004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0F6957A-18F7-4A03-80C8-D77D143584D7}"/>
              </a:ext>
            </a:extLst>
          </p:cNvPr>
          <p:cNvSpPr txBox="1"/>
          <p:nvPr/>
        </p:nvSpPr>
        <p:spPr>
          <a:xfrm>
            <a:off x="15240" y="3583262"/>
            <a:ext cx="5096998" cy="60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s-ES" sz="6000" spc="-150" dirty="0">
                <a:solidFill>
                  <a:srgbClr val="F0595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tham Ultra" panose="02000603040000020004" pitchFamily="2" charset="0"/>
              </a:rPr>
              <a:t>NOSOTROS?</a:t>
            </a:r>
            <a:endParaRPr lang="es-AR" sz="6000" spc="-150" dirty="0">
              <a:solidFill>
                <a:srgbClr val="F05953"/>
              </a:solidFill>
              <a:effectLst>
                <a:reflection stA="45000" endPos="58000" dir="5400000" sy="-100000" algn="bl" rotWithShape="0"/>
              </a:effectLst>
              <a:latin typeface="Gotham Ultra" panose="02000603040000020004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135C2EB-704A-4D2C-A442-7A8DB2D2AD19}"/>
              </a:ext>
            </a:extLst>
          </p:cNvPr>
          <p:cNvSpPr txBox="1"/>
          <p:nvPr/>
        </p:nvSpPr>
        <p:spPr>
          <a:xfrm>
            <a:off x="270780" y="2945325"/>
            <a:ext cx="453961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s-ES" sz="4000" spc="-150" dirty="0">
                <a:solidFill>
                  <a:schemeClr val="bg1"/>
                </a:solidFill>
                <a:latin typeface="Gotham Light" panose="02000603030000020004" pitchFamily="2" charset="0"/>
              </a:rPr>
              <a:t>HACERLO CON</a:t>
            </a:r>
            <a:endParaRPr lang="es-AR" sz="4000" spc="-150" dirty="0">
              <a:solidFill>
                <a:schemeClr val="bg1"/>
              </a:solidFill>
              <a:latin typeface="Gotham Light" panose="02000603030000020004" pitchFamily="2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B945DBF6-C76B-4675-B8C2-D51630247A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79" y="6188896"/>
            <a:ext cx="1950847" cy="39658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18A246A-450A-4709-815E-65626C730EAA}"/>
              </a:ext>
            </a:extLst>
          </p:cNvPr>
          <p:cNvSpPr txBox="1"/>
          <p:nvPr/>
        </p:nvSpPr>
        <p:spPr>
          <a:xfrm>
            <a:off x="4693738" y="826473"/>
            <a:ext cx="1605646" cy="60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800"/>
              </a:lnSpc>
            </a:pPr>
            <a:r>
              <a:rPr lang="es-ES" sz="6000" spc="-150" dirty="0">
                <a:ln w="3175">
                  <a:solidFill>
                    <a:srgbClr val="475C6F"/>
                  </a:solidFill>
                </a:ln>
                <a:solidFill>
                  <a:srgbClr val="B5C3CF"/>
                </a:solidFill>
                <a:effectLst>
                  <a:reflection stA="45000" endPos="58000" dir="5400000" sy="-100000" algn="bl" rotWithShape="0"/>
                </a:effectLst>
                <a:latin typeface="Gotham Ultra" panose="02000603040000020004" pitchFamily="2" charset="0"/>
              </a:rPr>
              <a:t>#1</a:t>
            </a:r>
            <a:endParaRPr lang="es-AR" sz="6000" spc="-150" dirty="0">
              <a:ln w="3175">
                <a:solidFill>
                  <a:srgbClr val="475C6F"/>
                </a:solidFill>
              </a:ln>
              <a:solidFill>
                <a:srgbClr val="B5C3CF"/>
              </a:solidFill>
              <a:effectLst>
                <a:reflection stA="45000" endPos="58000" dir="5400000" sy="-100000" algn="bl" rotWithShape="0"/>
              </a:effectLst>
              <a:latin typeface="Gotham Ultra" panose="02000603040000020004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256D0B-160B-4261-9159-E074A7651557}"/>
              </a:ext>
            </a:extLst>
          </p:cNvPr>
          <p:cNvSpPr txBox="1"/>
          <p:nvPr/>
        </p:nvSpPr>
        <p:spPr>
          <a:xfrm>
            <a:off x="6451784" y="225137"/>
            <a:ext cx="2563022" cy="74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lnSpc>
                <a:spcPts val="6000"/>
              </a:lnSpc>
            </a:pPr>
            <a:r>
              <a:rPr lang="es-ES" sz="2400" dirty="0">
                <a:solidFill>
                  <a:srgbClr val="F05953"/>
                </a:solidFill>
                <a:latin typeface="Gotham Ultra" panose="02000603040000020004" pitchFamily="2" charset="0"/>
              </a:rPr>
              <a:t>ESPECIALIDAD</a:t>
            </a:r>
            <a:endParaRPr lang="es-AR" sz="240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0DCA347-B883-461F-B5F5-49BE6B5191AC}"/>
              </a:ext>
            </a:extLst>
          </p:cNvPr>
          <p:cNvSpPr txBox="1"/>
          <p:nvPr/>
        </p:nvSpPr>
        <p:spPr>
          <a:xfrm>
            <a:off x="6451784" y="873080"/>
            <a:ext cx="52733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Y CONOCIMIENTO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DEL 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SERVICIO,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CON LA MAS 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ALTA CALIDAD PRESTACIONAL.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6C656B5-7438-4D42-B8DD-5D361E9A33DC}"/>
              </a:ext>
            </a:extLst>
          </p:cNvPr>
          <p:cNvSpPr txBox="1"/>
          <p:nvPr/>
        </p:nvSpPr>
        <p:spPr>
          <a:xfrm>
            <a:off x="4693738" y="1965383"/>
            <a:ext cx="1605646" cy="60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800"/>
              </a:lnSpc>
            </a:pPr>
            <a:r>
              <a:rPr lang="es-ES" sz="6000" spc="-150" dirty="0">
                <a:ln w="3175">
                  <a:solidFill>
                    <a:srgbClr val="475C6F"/>
                  </a:solidFill>
                </a:ln>
                <a:solidFill>
                  <a:srgbClr val="B5C3CF"/>
                </a:solidFill>
                <a:effectLst>
                  <a:reflection stA="45000" endPos="58000" dir="5400000" sy="-100000" algn="bl" rotWithShape="0"/>
                </a:effectLst>
                <a:latin typeface="Gotham Ultra" panose="02000603040000020004" pitchFamily="2" charset="0"/>
              </a:rPr>
              <a:t>#2</a:t>
            </a:r>
            <a:endParaRPr lang="es-AR" sz="6000" spc="-150" dirty="0">
              <a:ln w="3175">
                <a:solidFill>
                  <a:srgbClr val="475C6F"/>
                </a:solidFill>
              </a:ln>
              <a:solidFill>
                <a:srgbClr val="B5C3CF"/>
              </a:solidFill>
              <a:effectLst>
                <a:reflection stA="45000" endPos="58000" dir="5400000" sy="-100000" algn="bl" rotWithShape="0"/>
              </a:effectLst>
              <a:latin typeface="Gotham Ultra" panose="02000603040000020004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BEB7788-1C4E-4DBB-9595-E428B3DA669E}"/>
              </a:ext>
            </a:extLst>
          </p:cNvPr>
          <p:cNvSpPr txBox="1"/>
          <p:nvPr/>
        </p:nvSpPr>
        <p:spPr>
          <a:xfrm>
            <a:off x="4693738" y="3303789"/>
            <a:ext cx="1605646" cy="60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800"/>
              </a:lnSpc>
            </a:pPr>
            <a:r>
              <a:rPr lang="es-ES" sz="6000" spc="-150" dirty="0">
                <a:ln w="3175">
                  <a:solidFill>
                    <a:srgbClr val="475C6F"/>
                  </a:solidFill>
                </a:ln>
                <a:solidFill>
                  <a:srgbClr val="B5C3CF"/>
                </a:solidFill>
                <a:effectLst>
                  <a:reflection stA="45000" endPos="58000" dir="5400000" sy="-100000" algn="bl" rotWithShape="0"/>
                </a:effectLst>
                <a:latin typeface="Gotham Ultra" panose="02000603040000020004" pitchFamily="2" charset="0"/>
              </a:rPr>
              <a:t>#3</a:t>
            </a:r>
            <a:endParaRPr lang="es-AR" sz="6000" spc="-150" dirty="0">
              <a:ln w="3175">
                <a:solidFill>
                  <a:srgbClr val="475C6F"/>
                </a:solidFill>
              </a:ln>
              <a:solidFill>
                <a:srgbClr val="B5C3CF"/>
              </a:solidFill>
              <a:effectLst>
                <a:reflection stA="45000" endPos="58000" dir="5400000" sy="-100000" algn="bl" rotWithShape="0"/>
              </a:effectLst>
              <a:latin typeface="Gotham Ultra" panose="02000603040000020004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1F9452B-19A5-491E-8EDE-C0E8818985B9}"/>
              </a:ext>
            </a:extLst>
          </p:cNvPr>
          <p:cNvSpPr txBox="1"/>
          <p:nvPr/>
        </p:nvSpPr>
        <p:spPr>
          <a:xfrm>
            <a:off x="4693738" y="4540502"/>
            <a:ext cx="1605646" cy="60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800"/>
              </a:lnSpc>
            </a:pPr>
            <a:r>
              <a:rPr lang="es-ES" sz="6000" spc="-150" dirty="0">
                <a:ln w="3175">
                  <a:solidFill>
                    <a:srgbClr val="475C6F"/>
                  </a:solidFill>
                </a:ln>
                <a:solidFill>
                  <a:srgbClr val="B5C3CF"/>
                </a:solidFill>
                <a:effectLst>
                  <a:reflection stA="45000" endPos="58000" dir="5400000" sy="-100000" algn="bl" rotWithShape="0"/>
                </a:effectLst>
                <a:latin typeface="Gotham Ultra" panose="02000603040000020004" pitchFamily="2" charset="0"/>
              </a:rPr>
              <a:t>#4</a:t>
            </a:r>
            <a:endParaRPr lang="es-AR" sz="6000" spc="-150" dirty="0">
              <a:ln w="3175">
                <a:solidFill>
                  <a:srgbClr val="475C6F"/>
                </a:solidFill>
              </a:ln>
              <a:solidFill>
                <a:srgbClr val="B5C3CF"/>
              </a:solidFill>
              <a:effectLst>
                <a:reflection stA="45000" endPos="58000" dir="5400000" sy="-100000" algn="bl" rotWithShape="0"/>
              </a:effectLst>
              <a:latin typeface="Gotham Ultra" panose="02000603040000020004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9FF61EA-8C11-4019-A704-816257EA0081}"/>
              </a:ext>
            </a:extLst>
          </p:cNvPr>
          <p:cNvSpPr txBox="1"/>
          <p:nvPr/>
        </p:nvSpPr>
        <p:spPr>
          <a:xfrm>
            <a:off x="4693738" y="5702302"/>
            <a:ext cx="1605646" cy="60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800"/>
              </a:lnSpc>
            </a:pPr>
            <a:r>
              <a:rPr lang="es-ES" sz="6000" spc="-150" dirty="0">
                <a:ln w="3175">
                  <a:solidFill>
                    <a:srgbClr val="475C6F"/>
                  </a:solidFill>
                </a:ln>
                <a:solidFill>
                  <a:srgbClr val="B5C3CF"/>
                </a:solidFill>
                <a:effectLst>
                  <a:reflection stA="45000" endPos="58000" dir="5400000" sy="-100000" algn="bl" rotWithShape="0"/>
                </a:effectLst>
                <a:latin typeface="Gotham Ultra" panose="02000603040000020004" pitchFamily="2" charset="0"/>
              </a:rPr>
              <a:t>#5</a:t>
            </a:r>
            <a:endParaRPr lang="es-AR" sz="6000" spc="-150" dirty="0">
              <a:ln w="3175">
                <a:solidFill>
                  <a:srgbClr val="475C6F"/>
                </a:solidFill>
              </a:ln>
              <a:solidFill>
                <a:srgbClr val="B5C3CF"/>
              </a:solidFill>
              <a:effectLst>
                <a:reflection stA="45000" endPos="58000" dir="5400000" sy="-100000" algn="bl" rotWithShape="0"/>
              </a:effectLst>
              <a:latin typeface="Gotham Ultra" panose="02000603040000020004" pitchFamily="2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6EB0297-D0A4-421D-A038-0D8EA61B9D72}"/>
              </a:ext>
            </a:extLst>
          </p:cNvPr>
          <p:cNvSpPr txBox="1"/>
          <p:nvPr/>
        </p:nvSpPr>
        <p:spPr>
          <a:xfrm>
            <a:off x="6451784" y="1694737"/>
            <a:ext cx="4809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s-ES" sz="2200" dirty="0">
                <a:solidFill>
                  <a:srgbClr val="F05953"/>
                </a:solidFill>
                <a:latin typeface="Gotham Ultra" panose="02000603040000020004" pitchFamily="2" charset="0"/>
              </a:rPr>
              <a:t>GESTIÓN PROFESIONAL</a:t>
            </a:r>
            <a:endParaRPr lang="es-AR" sz="220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23F610D-2E95-4F70-8A42-37FE83F56972}"/>
              </a:ext>
            </a:extLst>
          </p:cNvPr>
          <p:cNvSpPr txBox="1"/>
          <p:nvPr/>
        </p:nvSpPr>
        <p:spPr>
          <a:xfrm>
            <a:off x="6451784" y="2016778"/>
            <a:ext cx="51692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APOYADO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CON 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NUESTRO PROPIO SOFTWARE DESARROLLADO Y PERFECCIONADO A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MEDIDA. </a:t>
            </a:r>
            <a:endParaRPr lang="es-ES" sz="1600" dirty="0">
              <a:solidFill>
                <a:srgbClr val="475C6F"/>
              </a:solidFill>
              <a:latin typeface="Gotham" panose="02000504050000020004" pitchFamily="2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C14FB88-8DFB-4CE3-8AE1-A6C021D49573}"/>
              </a:ext>
            </a:extLst>
          </p:cNvPr>
          <p:cNvSpPr txBox="1"/>
          <p:nvPr/>
        </p:nvSpPr>
        <p:spPr>
          <a:xfrm>
            <a:off x="6451784" y="2725361"/>
            <a:ext cx="4991549" cy="727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lnSpc>
                <a:spcPts val="6000"/>
              </a:lnSpc>
            </a:pPr>
            <a:r>
              <a:rPr lang="es-ES" sz="2200" dirty="0">
                <a:solidFill>
                  <a:srgbClr val="F05953"/>
                </a:solidFill>
                <a:latin typeface="Gotham Ultra" panose="02000603040000020004" pitchFamily="2" charset="0"/>
              </a:rPr>
              <a:t>METODOLOGÍA</a:t>
            </a:r>
            <a:endParaRPr lang="es-AR" sz="220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D601972-4AAD-4A74-962E-45166195093D}"/>
              </a:ext>
            </a:extLst>
          </p:cNvPr>
          <p:cNvSpPr txBox="1"/>
          <p:nvPr/>
        </p:nvSpPr>
        <p:spPr>
          <a:xfrm>
            <a:off x="6451783" y="3365797"/>
            <a:ext cx="54711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PROPIA Y PROCESOS PARA BRINDAR UN SERVICIO CON ALTOS ESTÁNDARES DE CALIDAD.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527AD85-D7E0-4D57-A3EC-BE598CE645A8}"/>
              </a:ext>
            </a:extLst>
          </p:cNvPr>
          <p:cNvSpPr txBox="1"/>
          <p:nvPr/>
        </p:nvSpPr>
        <p:spPr>
          <a:xfrm>
            <a:off x="6451785" y="4532534"/>
            <a:ext cx="5471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LOGRANDO EXCELENTES RESULTADOS Y UNA ALTA VALORACIÓN DE PARTE DE NUESTROS CLIENTES.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8C1FB1B-0981-4DFC-9A5A-677B39E32F39}"/>
              </a:ext>
            </a:extLst>
          </p:cNvPr>
          <p:cNvSpPr txBox="1"/>
          <p:nvPr/>
        </p:nvSpPr>
        <p:spPr>
          <a:xfrm>
            <a:off x="6451784" y="4218425"/>
            <a:ext cx="4886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s-ES" sz="2200" dirty="0">
                <a:solidFill>
                  <a:srgbClr val="F05953"/>
                </a:solidFill>
                <a:latin typeface="Gotham Ultra" panose="02000603040000020004" pitchFamily="2" charset="0"/>
              </a:rPr>
              <a:t>20 AÑOS DE EXPERIENCIA</a:t>
            </a:r>
            <a:endParaRPr lang="es-AR" sz="220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13EF24A-EBEA-4950-8991-326275E1BBBA}"/>
              </a:ext>
            </a:extLst>
          </p:cNvPr>
          <p:cNvSpPr txBox="1"/>
          <p:nvPr/>
        </p:nvSpPr>
        <p:spPr>
          <a:xfrm>
            <a:off x="6451785" y="5861277"/>
            <a:ext cx="5273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TANTO DE MANERA REMOTA COMO PRESENCIAL POR PARTE DE NUESTRO EQUIPO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D55BB08-6FAF-4B6F-80E7-784858C40D94}"/>
              </a:ext>
            </a:extLst>
          </p:cNvPr>
          <p:cNvSpPr txBox="1"/>
          <p:nvPr/>
        </p:nvSpPr>
        <p:spPr>
          <a:xfrm>
            <a:off x="6451784" y="5547168"/>
            <a:ext cx="4886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s-ES" sz="2200" dirty="0">
                <a:solidFill>
                  <a:srgbClr val="F05953"/>
                </a:solidFill>
                <a:latin typeface="Gotham Ultra" panose="02000603040000020004" pitchFamily="2" charset="0"/>
              </a:rPr>
              <a:t>SOPORTE Y APOYO</a:t>
            </a:r>
            <a:endParaRPr lang="es-AR" sz="220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8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a persona sosteniendo una laptop&#10;&#10;Descripción generada automáticamente">
            <a:extLst>
              <a:ext uri="{FF2B5EF4-FFF2-40B4-BE49-F238E27FC236}">
                <a16:creationId xmlns:a16="http://schemas.microsoft.com/office/drawing/2014/main" id="{84D15EE5-08FA-4637-9E4D-368EE7603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564" r="7845" b="2175"/>
          <a:stretch/>
        </p:blipFill>
        <p:spPr>
          <a:xfrm>
            <a:off x="7451720" y="0"/>
            <a:ext cx="4828068" cy="6882675"/>
          </a:xfrm>
          <a:prstGeom prst="rect">
            <a:avLst/>
          </a:prstGeom>
        </p:spPr>
      </p:pic>
      <p:pic>
        <p:nvPicPr>
          <p:cNvPr id="18" name="Imagen 17" descr="Un hombre en frente de laptop&#10;&#10;Descripción generada automáticamente">
            <a:extLst>
              <a:ext uri="{FF2B5EF4-FFF2-40B4-BE49-F238E27FC236}">
                <a16:creationId xmlns:a16="http://schemas.microsoft.com/office/drawing/2014/main" id="{80B7B29D-8776-4926-AE28-2ACAA43DFC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466"/>
            <a:ext cx="4720065" cy="3779519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A4A6118E-F316-4983-A27B-75EA3737E3F0}"/>
              </a:ext>
            </a:extLst>
          </p:cNvPr>
          <p:cNvGrpSpPr/>
          <p:nvPr/>
        </p:nvGrpSpPr>
        <p:grpSpPr>
          <a:xfrm>
            <a:off x="3869435" y="2594754"/>
            <a:ext cx="4828068" cy="4263245"/>
            <a:chOff x="3590577" y="2019530"/>
            <a:chExt cx="5335312" cy="4711148"/>
          </a:xfrm>
        </p:grpSpPr>
        <p:pic>
          <p:nvPicPr>
            <p:cNvPr id="21" name="Imagen 20" descr="Logotipo&#10;&#10;Descripción generada automáticamente">
              <a:extLst>
                <a:ext uri="{FF2B5EF4-FFF2-40B4-BE49-F238E27FC236}">
                  <a16:creationId xmlns:a16="http://schemas.microsoft.com/office/drawing/2014/main" id="{7B5F0ED3-EF8C-4676-AE75-3001F11D6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5" t="1392" r="35320"/>
            <a:stretch/>
          </p:blipFill>
          <p:spPr>
            <a:xfrm>
              <a:off x="5579745" y="2318385"/>
              <a:ext cx="1367790" cy="2705028"/>
            </a:xfrm>
            <a:prstGeom prst="roundRect">
              <a:avLst>
                <a:gd name="adj" fmla="val 8450"/>
              </a:avLst>
            </a:prstGeom>
          </p:spPr>
        </p:pic>
        <p:pic>
          <p:nvPicPr>
            <p:cNvPr id="19" name="Imagen 18" descr="Mano sosteniendo un celular en la mano&#10;&#10;Descripción generada automáticamente">
              <a:extLst>
                <a:ext uri="{FF2B5EF4-FFF2-40B4-BE49-F238E27FC236}">
                  <a16:creationId xmlns:a16="http://schemas.microsoft.com/office/drawing/2014/main" id="{805C4752-66C4-461A-BF8E-17327C2CD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64" b="99088" l="9975" r="89994">
                          <a14:foregroundMark x1="14517" y1="90740" x2="12166" y2="97229"/>
                          <a14:foregroundMark x1="12166" y1="97229" x2="19886" y2="97439"/>
                          <a14:foregroundMark x1="19886" y1="97439" x2="27764" y2="94949"/>
                          <a14:foregroundMark x1="27764" y1="94949" x2="41328" y2="97545"/>
                          <a14:foregroundMark x1="41328" y1="97545" x2="47459" y2="93230"/>
                          <a14:foregroundMark x1="47459" y1="93230" x2="49968" y2="89583"/>
                          <a14:foregroundMark x1="12166" y1="99263" x2="35038" y2="97089"/>
                          <a14:foregroundMark x1="35038" y1="97089" x2="41455" y2="99123"/>
                          <a14:foregroundMark x1="41455" y1="99123" x2="47078" y2="98562"/>
                          <a14:foregroundMark x1="63215" y1="56226" x2="62103" y2="63276"/>
                          <a14:foregroundMark x1="62103" y1="63276" x2="57973" y2="65065"/>
                          <a14:foregroundMark x1="36436" y1="55805" x2="36563" y2="60014"/>
                          <a14:foregroundMark x1="36817" y1="43038" x2="36817" y2="43914"/>
                          <a14:foregroundMark x1="46665" y1="7822" x2="53018" y2="6664"/>
                          <a14:foregroundMark x1="53018" y1="6664" x2="53113" y2="6664"/>
                          <a14:foregroundMark x1="62961" y1="26657" x2="62961" y2="33918"/>
                          <a14:foregroundMark x1="62961" y1="33918" x2="62961" y2="33918"/>
                          <a14:foregroundMark x1="36658" y1="25991" x2="36722" y2="28902"/>
                          <a14:foregroundMark x1="36912" y1="32164" x2="36722" y2="42511"/>
                          <a14:foregroundMark x1="63024" y1="12452" x2="63278" y2="17994"/>
                          <a14:foregroundMark x1="63342" y1="19572" x2="63342" y2="25991"/>
                          <a14:foregroundMark x1="63151" y1="28060" x2="63564" y2="37917"/>
                          <a14:foregroundMark x1="36372" y1="14065" x2="36595" y2="26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90577" y="2019530"/>
              <a:ext cx="5335312" cy="4711148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47496203-52F6-4476-AEF3-BBDF7E3376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38" y="3779520"/>
            <a:ext cx="4161455" cy="307848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3908A8BF-1BB4-421D-82AB-28F531A0EDA0}"/>
              </a:ext>
            </a:extLst>
          </p:cNvPr>
          <p:cNvSpPr txBox="1"/>
          <p:nvPr/>
        </p:nvSpPr>
        <p:spPr>
          <a:xfrm>
            <a:off x="1292547" y="435636"/>
            <a:ext cx="5103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NUESTROS </a:t>
            </a:r>
            <a:r>
              <a:rPr lang="es-ES" dirty="0">
                <a:solidFill>
                  <a:srgbClr val="F05953"/>
                </a:solidFill>
                <a:latin typeface="Gotham Bold" panose="02000803030000020004" pitchFamily="2" charset="0"/>
              </a:rPr>
              <a:t>SISTEMAS</a:t>
            </a:r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 Y </a:t>
            </a:r>
            <a:r>
              <a:rPr lang="es-ES" dirty="0">
                <a:solidFill>
                  <a:srgbClr val="F05953"/>
                </a:solidFill>
                <a:latin typeface="Gotham Bold" panose="02000803030000020004" pitchFamily="2" charset="0"/>
              </a:rPr>
              <a:t>EXPERIENCIA</a:t>
            </a:r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 A TU DISPOSICIÓN PARA BRINDAR UN EXCELENTE SERVICIO A LOS CLIENTES.</a:t>
            </a:r>
            <a:endParaRPr lang="es-ES" dirty="0">
              <a:solidFill>
                <a:srgbClr val="475C6F"/>
              </a:solidFill>
              <a:latin typeface="Gotham" panose="02000504050000020004" pitchFamily="2" charset="0"/>
            </a:endParaRPr>
          </a:p>
        </p:txBody>
      </p:sp>
      <p:pic>
        <p:nvPicPr>
          <p:cNvPr id="25" name="Imagen 24" descr="Icono&#10;&#10;Descripción generada automáticamente">
            <a:extLst>
              <a:ext uri="{FF2B5EF4-FFF2-40B4-BE49-F238E27FC236}">
                <a16:creationId xmlns:a16="http://schemas.microsoft.com/office/drawing/2014/main" id="{B96DE8EC-EEBF-4775-A05F-4BD0B3BA3BF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9" y="591909"/>
            <a:ext cx="610785" cy="61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EED755-68CD-4753-8599-0D793DBD9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040">
            <a:off x="3996843" y="986003"/>
            <a:ext cx="3743077" cy="46788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5EAFD57-04E6-4321-8F77-856D3A72B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461">
            <a:off x="7761896" y="916773"/>
            <a:ext cx="4077985" cy="50974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C931BC7-E14A-43D6-9A4D-E39856A0E642}"/>
              </a:ext>
            </a:extLst>
          </p:cNvPr>
          <p:cNvSpPr txBox="1"/>
          <p:nvPr/>
        </p:nvSpPr>
        <p:spPr>
          <a:xfrm>
            <a:off x="327191" y="2265184"/>
            <a:ext cx="42599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3600" dirty="0">
                <a:solidFill>
                  <a:schemeClr val="bg1"/>
                </a:solidFill>
                <a:latin typeface="Gotham Ultra" panose="02000603040000020004" pitchFamily="2" charset="0"/>
              </a:rPr>
              <a:t>SOMOS</a:t>
            </a:r>
            <a:r>
              <a:rPr lang="es-ES" sz="3600" spc="-150" dirty="0">
                <a:solidFill>
                  <a:schemeClr val="bg1"/>
                </a:solidFill>
                <a:latin typeface="Gotham Ultra" panose="02000603040000020004" pitchFamily="2" charset="0"/>
              </a:rPr>
              <a:t> </a:t>
            </a:r>
            <a:r>
              <a:rPr lang="es-ES" sz="3600" dirty="0">
                <a:solidFill>
                  <a:srgbClr val="F05953"/>
                </a:solidFill>
                <a:latin typeface="Gotham Ultra" panose="02000603040000020004" pitchFamily="2" charset="0"/>
              </a:rPr>
              <a:t>REFERENTES</a:t>
            </a:r>
            <a:r>
              <a:rPr lang="es-ES" sz="3600" spc="-150" dirty="0">
                <a:solidFill>
                  <a:schemeClr val="bg1"/>
                </a:solidFill>
                <a:latin typeface="Gotham Ultra" panose="02000603040000020004" pitchFamily="2" charset="0"/>
              </a:rPr>
              <a:t> </a:t>
            </a:r>
            <a:r>
              <a:rPr lang="es-ES" sz="3200" spc="-150" dirty="0">
                <a:solidFill>
                  <a:schemeClr val="bg1"/>
                </a:solidFill>
                <a:latin typeface="Gotham Light" panose="02000603030000020004" pitchFamily="2" charset="0"/>
              </a:rPr>
              <a:t>PARA DIFERENTES MEDIOS DE COMUNICACIÓN</a:t>
            </a:r>
            <a:endParaRPr lang="es-AR" sz="4000" spc="-150" dirty="0">
              <a:solidFill>
                <a:schemeClr val="bg1"/>
              </a:solidFill>
              <a:latin typeface="Gotham Light" panose="020006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04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lipse 43">
            <a:extLst>
              <a:ext uri="{FF2B5EF4-FFF2-40B4-BE49-F238E27FC236}">
                <a16:creationId xmlns:a16="http://schemas.microsoft.com/office/drawing/2014/main" id="{7F006B3D-DB78-4F04-849F-B3539D61F9F9}"/>
              </a:ext>
            </a:extLst>
          </p:cNvPr>
          <p:cNvSpPr/>
          <p:nvPr/>
        </p:nvSpPr>
        <p:spPr>
          <a:xfrm>
            <a:off x="3996459" y="4158569"/>
            <a:ext cx="1629416" cy="1629416"/>
          </a:xfrm>
          <a:prstGeom prst="ellipse">
            <a:avLst/>
          </a:prstGeom>
          <a:solidFill>
            <a:srgbClr val="F1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8C1FD855-B4C8-4AC6-A2A9-F85789FE8C61}"/>
              </a:ext>
            </a:extLst>
          </p:cNvPr>
          <p:cNvSpPr/>
          <p:nvPr/>
        </p:nvSpPr>
        <p:spPr>
          <a:xfrm>
            <a:off x="3996459" y="1278530"/>
            <a:ext cx="1629416" cy="1629416"/>
          </a:xfrm>
          <a:prstGeom prst="ellipse">
            <a:avLst/>
          </a:prstGeom>
          <a:solidFill>
            <a:srgbClr val="F1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Imagen 3" descr="Imagen que contiene tabla, hombre, colorido, computadora&#10;&#10;Descripción generada automáticamente">
            <a:extLst>
              <a:ext uri="{FF2B5EF4-FFF2-40B4-BE49-F238E27FC236}">
                <a16:creationId xmlns:a16="http://schemas.microsoft.com/office/drawing/2014/main" id="{EDC0FA73-C394-4EBC-A8E2-17098ADB8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r="43035"/>
          <a:stretch/>
        </p:blipFill>
        <p:spPr>
          <a:xfrm>
            <a:off x="-1" y="0"/>
            <a:ext cx="3756381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0374921-0DDC-4BBF-AA31-985C534829E1}"/>
              </a:ext>
            </a:extLst>
          </p:cNvPr>
          <p:cNvSpPr/>
          <p:nvPr/>
        </p:nvSpPr>
        <p:spPr>
          <a:xfrm>
            <a:off x="1" y="0"/>
            <a:ext cx="3756379" cy="6858000"/>
          </a:xfrm>
          <a:prstGeom prst="rect">
            <a:avLst/>
          </a:prstGeom>
          <a:solidFill>
            <a:srgbClr val="475C6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EC5618-8741-4C13-9FCF-F35BC2BD6C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10" y="6033290"/>
            <a:ext cx="2258185" cy="459058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7E53D253-0C9F-4A76-9CB9-B1564EDE84F4}"/>
              </a:ext>
            </a:extLst>
          </p:cNvPr>
          <p:cNvGrpSpPr/>
          <p:nvPr/>
        </p:nvGrpSpPr>
        <p:grpSpPr>
          <a:xfrm rot="16200000">
            <a:off x="-444694" y="133308"/>
            <a:ext cx="1497040" cy="1004439"/>
            <a:chOff x="467654" y="717795"/>
            <a:chExt cx="1120140" cy="725906"/>
          </a:xfrm>
          <a:solidFill>
            <a:srgbClr val="F05953"/>
          </a:solidFill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33B93BA-799B-4B70-B4E9-6E69E8510199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84FE6F2E-D41D-482B-9FF7-A0C5DBC43AD1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BB9ED0CF-FF06-4455-8677-EEC63E806D88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BE674F05-3C96-43CB-89E8-49DE3C39E7F6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8536B7E-BB0A-4BC5-A23D-C2715FB08ECB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38CCF060-1FDD-476A-AFEA-FCE81018B8D9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7923E7B0-294F-4D4D-A6A2-C04CAC51C6BB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1B367951-3CFB-4FA8-AC88-B48989F1DDD7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2283EA9A-4D6C-4D98-BC39-7938F3846F6E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E75F0349-1A43-4DC9-8675-B3E5D62EDE5E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9837719-7D7E-4573-B2ED-820D7E3958CF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826FDFBE-C81D-46E5-BA78-9A0579E163E5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5C3FA0B-961D-41B3-BE78-DFC335B4C23A}"/>
              </a:ext>
            </a:extLst>
          </p:cNvPr>
          <p:cNvSpPr txBox="1"/>
          <p:nvPr/>
        </p:nvSpPr>
        <p:spPr>
          <a:xfrm>
            <a:off x="5830828" y="1084416"/>
            <a:ext cx="26273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475C6F"/>
                </a:solidFill>
                <a:latin typeface="Gotham Ultra" panose="02000603040000020004" pitchFamily="2" charset="0"/>
              </a:rPr>
              <a:t>INTEGRAL</a:t>
            </a:r>
            <a:endParaRPr lang="es-AR" sz="3200" dirty="0">
              <a:solidFill>
                <a:srgbClr val="475C6F"/>
              </a:solidFill>
              <a:latin typeface="Gotham Ultra" panose="02000603040000020004" pitchFamily="2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5548E16-2D0E-4528-A766-C106725A6B4C}"/>
              </a:ext>
            </a:extLst>
          </p:cNvPr>
          <p:cNvSpPr txBox="1"/>
          <p:nvPr/>
        </p:nvSpPr>
        <p:spPr>
          <a:xfrm>
            <a:off x="5830827" y="4042158"/>
            <a:ext cx="5260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F05953"/>
                </a:solidFill>
                <a:latin typeface="Gotham Ultra" panose="02000603040000020004" pitchFamily="2" charset="0"/>
              </a:rPr>
              <a:t>AUDITORÍA </a:t>
            </a:r>
            <a:r>
              <a:rPr lang="es-AR" sz="3200" dirty="0">
                <a:solidFill>
                  <a:srgbClr val="F05953"/>
                </a:solidFill>
                <a:latin typeface="Gotham Ultra" panose="02000603040000020004" pitchFamily="2" charset="0"/>
              </a:rPr>
              <a:t>MÉDICA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D8DB4B00-275F-41DF-BFB7-4DCEA63D0557}"/>
              </a:ext>
            </a:extLst>
          </p:cNvPr>
          <p:cNvSpPr/>
          <p:nvPr/>
        </p:nvSpPr>
        <p:spPr>
          <a:xfrm>
            <a:off x="5830830" y="1519438"/>
            <a:ext cx="5118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Gestiona integralmente ambos servicios, el de A</a:t>
            </a:r>
            <a:r>
              <a:rPr lang="es-AR" sz="1600" dirty="0" smtClean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uditoría Médica </a:t>
            </a:r>
            <a:r>
              <a:rPr lang="es-AR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y el de Exámenes Laborales. </a:t>
            </a:r>
          </a:p>
          <a:p>
            <a:r>
              <a:rPr lang="es-AR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Ideal para centros médicos, clínicas o sanatorios que cuenten con servicios tales como laboratorio, imágenes, cardiología, clínica médica, fonoaudiología, psicología.</a:t>
            </a:r>
            <a:endParaRPr lang="es-AR" sz="1600" dirty="0">
              <a:latin typeface="Gotham ExtraLight" panose="02000603030000020004" pitchFamily="2" charset="0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DA754EE8-D1E7-4B7B-8438-41BB345E7D69}"/>
              </a:ext>
            </a:extLst>
          </p:cNvPr>
          <p:cNvSpPr/>
          <p:nvPr/>
        </p:nvSpPr>
        <p:spPr>
          <a:xfrm>
            <a:off x="5830830" y="4413220"/>
            <a:ext cx="5118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Gestiona únicamente el servicio de auditoría médica.</a:t>
            </a:r>
          </a:p>
          <a:p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Realiza el control de ausentismo a consultorio o domicilio, realizando el seguimiento de reincidencias con historia clínica personalizada y envío de informes médicos en el día.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0025917-F4EC-4776-AAD5-3940C5B2A435}"/>
              </a:ext>
            </a:extLst>
          </p:cNvPr>
          <p:cNvSpPr txBox="1"/>
          <p:nvPr/>
        </p:nvSpPr>
        <p:spPr>
          <a:xfrm>
            <a:off x="-301393" y="3120026"/>
            <a:ext cx="4303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s-ES" sz="4000" spc="-150" dirty="0">
                <a:solidFill>
                  <a:schemeClr val="bg1"/>
                </a:solidFill>
                <a:latin typeface="Gotham Ultra" panose="02000603040000020004" pitchFamily="2" charset="0"/>
              </a:rPr>
              <a:t>MÓDULOS DE</a:t>
            </a:r>
          </a:p>
          <a:p>
            <a:pPr algn="ctr">
              <a:lnSpc>
                <a:spcPts val="3600"/>
              </a:lnSpc>
            </a:pPr>
            <a:r>
              <a:rPr lang="es-ES" sz="4000" spc="-150" dirty="0">
                <a:solidFill>
                  <a:schemeClr val="bg1"/>
                </a:solidFill>
                <a:latin typeface="Gotham Ultra" panose="02000603040000020004" pitchFamily="2" charset="0"/>
              </a:rPr>
              <a:t>FRANQUICIA</a:t>
            </a:r>
          </a:p>
          <a:p>
            <a:pPr algn="ctr">
              <a:lnSpc>
                <a:spcPts val="3600"/>
              </a:lnSpc>
            </a:pPr>
            <a:r>
              <a:rPr lang="es-ES" sz="4000" spc="-150" dirty="0">
                <a:solidFill>
                  <a:schemeClr val="bg1"/>
                </a:solidFill>
                <a:latin typeface="Gotham Light" panose="02000603030000020004" pitchFamily="2" charset="0"/>
              </a:rPr>
              <a:t>DISPONIBLES</a:t>
            </a:r>
            <a:endParaRPr lang="es-AR" sz="4400" spc="-150" dirty="0">
              <a:solidFill>
                <a:schemeClr val="bg1"/>
              </a:solidFill>
              <a:latin typeface="Gotham Ultra" panose="02000603040000020004" pitchFamily="2" charset="0"/>
            </a:endParaRPr>
          </a:p>
        </p:txBody>
      </p:sp>
      <p:pic>
        <p:nvPicPr>
          <p:cNvPr id="39" name="Imagen 38" descr="Imagen que contiene tabla, hombre, colorido, computadora&#10;&#10;Descripción generada automáticamente">
            <a:extLst>
              <a:ext uri="{FF2B5EF4-FFF2-40B4-BE49-F238E27FC236}">
                <a16:creationId xmlns:a16="http://schemas.microsoft.com/office/drawing/2014/main" id="{773FD997-D39C-4C94-8EE5-827ABB62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8" r="7361"/>
          <a:stretch/>
        </p:blipFill>
        <p:spPr>
          <a:xfrm>
            <a:off x="11340235" y="0"/>
            <a:ext cx="851764" cy="6858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C6F3720-875A-416F-B612-6F5C45DA828B}"/>
              </a:ext>
            </a:extLst>
          </p:cNvPr>
          <p:cNvGrpSpPr/>
          <p:nvPr/>
        </p:nvGrpSpPr>
        <p:grpSpPr>
          <a:xfrm>
            <a:off x="10329078" y="261145"/>
            <a:ext cx="1120140" cy="725906"/>
            <a:chOff x="467654" y="717795"/>
            <a:chExt cx="1120140" cy="725906"/>
          </a:xfrm>
          <a:solidFill>
            <a:srgbClr val="475C6F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C8F203B-22D3-4FBE-9F9E-50316C6C0A99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9B25C13-11F8-42BE-BDCC-196C566AF568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810A99D-F5E7-4574-AE1C-1DDBB3A36D15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6CB3E3C9-5751-4E4C-AFBE-FE0DE26231AB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0382FC13-B72D-4247-BC2C-328F064985C1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45235D56-DABB-430F-B8B7-9E5C808A11C3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47216BA1-71D8-48DC-8D32-1E3E9389D045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246741F8-3E75-4D76-9302-B718806A4FA6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2E0B471-9417-49ED-BC2D-2E3BBDF563A4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8C25B14-09BB-41FD-89A6-256B87CB98EC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DA1546D3-37DB-4668-872B-CD3AE97944C8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802C7A03-B5A9-4224-A053-61855CD62332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9F2F6965-EE1E-4DCF-8E83-D2A20CB6AD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01" y="4339661"/>
            <a:ext cx="932809" cy="1220932"/>
          </a:xfrm>
          <a:prstGeom prst="rect">
            <a:avLst/>
          </a:prstGeom>
        </p:spPr>
      </p:pic>
      <p:pic>
        <p:nvPicPr>
          <p:cNvPr id="34" name="Imagen 3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FC041C6-D698-4CF8-8064-6B0CF8E142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54" y="1561471"/>
            <a:ext cx="1432026" cy="10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13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: esquinas redondeadas 68">
            <a:extLst>
              <a:ext uri="{FF2B5EF4-FFF2-40B4-BE49-F238E27FC236}">
                <a16:creationId xmlns:a16="http://schemas.microsoft.com/office/drawing/2014/main" id="{32946CC7-848C-4618-B13F-4287A3F7055C}"/>
              </a:ext>
            </a:extLst>
          </p:cNvPr>
          <p:cNvSpPr/>
          <p:nvPr/>
        </p:nvSpPr>
        <p:spPr>
          <a:xfrm>
            <a:off x="3141237" y="5345645"/>
            <a:ext cx="8915278" cy="1320660"/>
          </a:xfrm>
          <a:prstGeom prst="roundRect">
            <a:avLst>
              <a:gd name="adj" fmla="val 6328"/>
            </a:avLst>
          </a:prstGeom>
          <a:solidFill>
            <a:srgbClr val="F1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E72DB64-0A8B-4DFB-9B56-49397D16A569}"/>
              </a:ext>
            </a:extLst>
          </p:cNvPr>
          <p:cNvSpPr/>
          <p:nvPr/>
        </p:nvSpPr>
        <p:spPr>
          <a:xfrm>
            <a:off x="3141237" y="2832288"/>
            <a:ext cx="8915278" cy="1080550"/>
          </a:xfrm>
          <a:prstGeom prst="roundRect">
            <a:avLst>
              <a:gd name="adj" fmla="val 6328"/>
            </a:avLst>
          </a:prstGeom>
          <a:solidFill>
            <a:srgbClr val="F1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A4A7EDEC-9B09-434D-8FB9-D2087CDCABA5}"/>
              </a:ext>
            </a:extLst>
          </p:cNvPr>
          <p:cNvSpPr/>
          <p:nvPr/>
        </p:nvSpPr>
        <p:spPr>
          <a:xfrm>
            <a:off x="9735262" y="203059"/>
            <a:ext cx="1224205" cy="1224205"/>
          </a:xfrm>
          <a:prstGeom prst="ellipse">
            <a:avLst/>
          </a:prstGeom>
          <a:solidFill>
            <a:srgbClr val="F1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DAA28882-D4B1-4CBB-82B6-AF6FAD3D4244}"/>
              </a:ext>
            </a:extLst>
          </p:cNvPr>
          <p:cNvSpPr/>
          <p:nvPr/>
        </p:nvSpPr>
        <p:spPr>
          <a:xfrm>
            <a:off x="6757467" y="203059"/>
            <a:ext cx="1224205" cy="1224205"/>
          </a:xfrm>
          <a:prstGeom prst="ellipse">
            <a:avLst/>
          </a:prstGeom>
          <a:solidFill>
            <a:srgbClr val="F1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Imagen 3" descr="Imagen que contiene tabla, hombre, colorido, computadora&#10;&#10;Descripción generada automáticamente">
            <a:extLst>
              <a:ext uri="{FF2B5EF4-FFF2-40B4-BE49-F238E27FC236}">
                <a16:creationId xmlns:a16="http://schemas.microsoft.com/office/drawing/2014/main" id="{EDC0FA73-C394-4EBC-A8E2-17098ADB8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r="48447"/>
          <a:stretch/>
        </p:blipFill>
        <p:spPr>
          <a:xfrm>
            <a:off x="-1" y="0"/>
            <a:ext cx="2960389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0374921-0DDC-4BBF-AA31-985C534829E1}"/>
              </a:ext>
            </a:extLst>
          </p:cNvPr>
          <p:cNvSpPr/>
          <p:nvPr/>
        </p:nvSpPr>
        <p:spPr>
          <a:xfrm>
            <a:off x="2" y="0"/>
            <a:ext cx="2960386" cy="6858000"/>
          </a:xfrm>
          <a:prstGeom prst="rect">
            <a:avLst/>
          </a:prstGeom>
          <a:solidFill>
            <a:srgbClr val="475C6F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EC5618-8741-4C13-9FCF-F35BC2BD6C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6" y="6074806"/>
            <a:ext cx="2053956" cy="417541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C6F3720-875A-416F-B612-6F5C45DA828B}"/>
              </a:ext>
            </a:extLst>
          </p:cNvPr>
          <p:cNvGrpSpPr/>
          <p:nvPr/>
        </p:nvGrpSpPr>
        <p:grpSpPr>
          <a:xfrm>
            <a:off x="11340235" y="261145"/>
            <a:ext cx="1120140" cy="725906"/>
            <a:chOff x="467654" y="717795"/>
            <a:chExt cx="1120140" cy="725906"/>
          </a:xfrm>
          <a:solidFill>
            <a:srgbClr val="475C6F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C8F203B-22D3-4FBE-9F9E-50316C6C0A99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89B25C13-11F8-42BE-BDCC-196C566AF568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810A99D-F5E7-4574-AE1C-1DDBB3A36D15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6CB3E3C9-5751-4E4C-AFBE-FE0DE26231AB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0382FC13-B72D-4247-BC2C-328F064985C1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45235D56-DABB-430F-B8B7-9E5C808A11C3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47216BA1-71D8-48DC-8D32-1E3E9389D045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246741F8-3E75-4D76-9302-B718806A4FA6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2E0B471-9417-49ED-BC2D-2E3BBDF563A4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8C25B14-09BB-41FD-89A6-256B87CB98EC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DA1546D3-37DB-4668-872B-CD3AE97944C8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802C7A03-B5A9-4224-A053-61855CD62332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E53D253-0C9F-4A76-9CB9-B1564EDE84F4}"/>
              </a:ext>
            </a:extLst>
          </p:cNvPr>
          <p:cNvGrpSpPr/>
          <p:nvPr/>
        </p:nvGrpSpPr>
        <p:grpSpPr>
          <a:xfrm rot="16200000">
            <a:off x="-444694" y="133308"/>
            <a:ext cx="1497040" cy="1004439"/>
            <a:chOff x="467654" y="717795"/>
            <a:chExt cx="1120140" cy="725906"/>
          </a:xfrm>
          <a:solidFill>
            <a:srgbClr val="F05953"/>
          </a:solidFill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33B93BA-799B-4B70-B4E9-6E69E8510199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84FE6F2E-D41D-482B-9FF7-A0C5DBC43AD1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BB9ED0CF-FF06-4455-8677-EEC63E806D88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BE674F05-3C96-43CB-89E8-49DE3C39E7F6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8536B7E-BB0A-4BC5-A23D-C2715FB08ECB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38CCF060-1FDD-476A-AFEA-FCE81018B8D9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7923E7B0-294F-4D4D-A6A2-C04CAC51C6BB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1B367951-3CFB-4FA8-AC88-B48989F1DDD7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2283EA9A-4D6C-4D98-BC39-7938F3846F6E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E75F0349-1A43-4DC9-8675-B3E5D62EDE5E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9837719-7D7E-4573-B2ED-820D7E3958CF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826FDFBE-C81D-46E5-BA78-9A0579E163E5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5C3FA0B-961D-41B3-BE78-DFC335B4C23A}"/>
              </a:ext>
            </a:extLst>
          </p:cNvPr>
          <p:cNvSpPr txBox="1"/>
          <p:nvPr/>
        </p:nvSpPr>
        <p:spPr>
          <a:xfrm>
            <a:off x="6295393" y="1084416"/>
            <a:ext cx="2148352" cy="438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s-ES" sz="2400" spc="-150" dirty="0">
                <a:solidFill>
                  <a:srgbClr val="475C6F"/>
                </a:solidFill>
                <a:latin typeface="Gotham Black" panose="02000603040000020004" pitchFamily="2" charset="0"/>
              </a:rPr>
              <a:t>INTEGRAL</a:t>
            </a:r>
            <a:endParaRPr lang="es-AR" sz="2400" spc="-150" dirty="0">
              <a:solidFill>
                <a:srgbClr val="475C6F"/>
              </a:solidFill>
              <a:latin typeface="Gotham Black" panose="02000603040000020004" pitchFamily="2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95548E16-2D0E-4528-A766-C106725A6B4C}"/>
              </a:ext>
            </a:extLst>
          </p:cNvPr>
          <p:cNvSpPr txBox="1"/>
          <p:nvPr/>
        </p:nvSpPr>
        <p:spPr>
          <a:xfrm>
            <a:off x="9273188" y="1154130"/>
            <a:ext cx="214835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s-ES" sz="2400" spc="-150" dirty="0">
                <a:solidFill>
                  <a:srgbClr val="F05953"/>
                </a:solidFill>
                <a:latin typeface="Gotham Black" panose="02000603040000020004" pitchFamily="2" charset="0"/>
              </a:rPr>
              <a:t>AUDITORÍA </a:t>
            </a:r>
          </a:p>
          <a:p>
            <a:pPr algn="ctr">
              <a:lnSpc>
                <a:spcPts val="2200"/>
              </a:lnSpc>
            </a:pPr>
            <a:r>
              <a:rPr lang="es-AR" sz="2400" spc="-150" dirty="0">
                <a:solidFill>
                  <a:srgbClr val="F05953"/>
                </a:solidFill>
                <a:latin typeface="Gotham Black" panose="02000603040000020004" pitchFamily="2" charset="0"/>
              </a:rPr>
              <a:t>MÉDICA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DA754EE8-D1E7-4B7B-8438-41BB345E7D69}"/>
              </a:ext>
            </a:extLst>
          </p:cNvPr>
          <p:cNvSpPr/>
          <p:nvPr/>
        </p:nvSpPr>
        <p:spPr>
          <a:xfrm>
            <a:off x="5817415" y="1792843"/>
            <a:ext cx="3104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Clínicas, sanatorios y centros médicos con equipamiento e infraestructura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F918D612-5EEE-4CAB-B06B-51F720A1CBE7}"/>
              </a:ext>
            </a:extLst>
          </p:cNvPr>
          <p:cNvSpPr txBox="1"/>
          <p:nvPr/>
        </p:nvSpPr>
        <p:spPr>
          <a:xfrm>
            <a:off x="3184166" y="2244618"/>
            <a:ext cx="252642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2000" spc="-150" dirty="0">
                <a:solidFill>
                  <a:srgbClr val="475C6F"/>
                </a:solidFill>
                <a:latin typeface="Gotham Bold" panose="02000803030000020004" pitchFamily="2" charset="0"/>
              </a:rPr>
              <a:t>Emplazamiento </a:t>
            </a:r>
            <a:endParaRPr lang="es-AR" sz="2000" spc="-150" dirty="0">
              <a:solidFill>
                <a:srgbClr val="475C6F"/>
              </a:solidFill>
              <a:latin typeface="Gotham Bold" panose="02000803030000020004" pitchFamily="2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3C9C8F5-9497-4434-B194-65C99329FF80}"/>
              </a:ext>
            </a:extLst>
          </p:cNvPr>
          <p:cNvSpPr txBox="1"/>
          <p:nvPr/>
        </p:nvSpPr>
        <p:spPr>
          <a:xfrm>
            <a:off x="3710366" y="3504483"/>
            <a:ext cx="147402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2000" spc="-150" dirty="0">
                <a:solidFill>
                  <a:srgbClr val="475C6F"/>
                </a:solidFill>
                <a:latin typeface="Gotham Bold" panose="02000803030000020004" pitchFamily="2" charset="0"/>
              </a:rPr>
              <a:t>Espacio</a:t>
            </a:r>
            <a:endParaRPr lang="es-AR" sz="2000" spc="-150" dirty="0">
              <a:solidFill>
                <a:srgbClr val="475C6F"/>
              </a:solidFill>
              <a:latin typeface="Gotham Bold" panose="02000803030000020004" pitchFamily="2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58C2FEE-C108-4EAC-8A8B-1907DF8898FA}"/>
              </a:ext>
            </a:extLst>
          </p:cNvPr>
          <p:cNvSpPr txBox="1"/>
          <p:nvPr/>
        </p:nvSpPr>
        <p:spPr>
          <a:xfrm>
            <a:off x="3184166" y="4927382"/>
            <a:ext cx="252642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2000" spc="-150" dirty="0">
                <a:solidFill>
                  <a:srgbClr val="475C6F"/>
                </a:solidFill>
                <a:latin typeface="Gotham Bold" panose="02000803030000020004" pitchFamily="2" charset="0"/>
              </a:rPr>
              <a:t>Equipamiento</a:t>
            </a:r>
            <a:endParaRPr lang="es-AR" sz="2000" spc="-150" dirty="0">
              <a:solidFill>
                <a:srgbClr val="475C6F"/>
              </a:solidFill>
              <a:latin typeface="Gotham Bold" panose="02000803030000020004" pitchFamily="2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48BDCF6-E1BF-4901-840A-8E090422C287}"/>
              </a:ext>
            </a:extLst>
          </p:cNvPr>
          <p:cNvSpPr txBox="1"/>
          <p:nvPr/>
        </p:nvSpPr>
        <p:spPr>
          <a:xfrm>
            <a:off x="3184166" y="6257697"/>
            <a:ext cx="252642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2000" spc="-150" dirty="0">
                <a:solidFill>
                  <a:srgbClr val="475C6F"/>
                </a:solidFill>
                <a:latin typeface="Gotham Bold" panose="02000803030000020004" pitchFamily="2" charset="0"/>
              </a:rPr>
              <a:t>Personal</a:t>
            </a:r>
            <a:endParaRPr lang="es-AR" sz="2000" spc="-150" dirty="0">
              <a:solidFill>
                <a:srgbClr val="475C6F"/>
              </a:solidFill>
              <a:latin typeface="Gotham Bold" panose="02000803030000020004" pitchFamily="2" charset="0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B2A1BDBB-7AAF-431F-8A15-C7223ED3E050}"/>
              </a:ext>
            </a:extLst>
          </p:cNvPr>
          <p:cNvSpPr/>
          <p:nvPr/>
        </p:nvSpPr>
        <p:spPr>
          <a:xfrm>
            <a:off x="9097708" y="1842658"/>
            <a:ext cx="2499313" cy="10772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600"/>
              </a:lnSpc>
            </a:pPr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Consultorios médicos o médicos laborales independientes.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89E1BDE1-1E80-4FEB-BC2D-524E6728DE20}"/>
              </a:ext>
            </a:extLst>
          </p:cNvPr>
          <p:cNvSpPr/>
          <p:nvPr/>
        </p:nvSpPr>
        <p:spPr>
          <a:xfrm>
            <a:off x="5958882" y="3040767"/>
            <a:ext cx="2821376" cy="5847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600"/>
              </a:lnSpc>
            </a:pPr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Nos adaptamos al espacio disponible, según proyecto de arquitectura.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CBE7631F-88BE-45ED-9402-7F5E4FCBE064}"/>
              </a:ext>
            </a:extLst>
          </p:cNvPr>
          <p:cNvSpPr/>
          <p:nvPr/>
        </p:nvSpPr>
        <p:spPr>
          <a:xfrm>
            <a:off x="9298468" y="2915069"/>
            <a:ext cx="2123072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 partir de un consultorio  medico, con una sala de espera.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CBE67B5C-8115-4CE5-A1FD-301D888E231E}"/>
              </a:ext>
            </a:extLst>
          </p:cNvPr>
          <p:cNvSpPr/>
          <p:nvPr/>
        </p:nvSpPr>
        <p:spPr>
          <a:xfrm>
            <a:off x="6174258" y="4197599"/>
            <a:ext cx="2390622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Laboratorio, Imágenes, Cardiología, Fonoaudiología, Psicología.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EF543F15-E549-4444-8F4B-AF464A854BDF}"/>
              </a:ext>
            </a:extLst>
          </p:cNvPr>
          <p:cNvSpPr/>
          <p:nvPr/>
        </p:nvSpPr>
        <p:spPr>
          <a:xfrm>
            <a:off x="9153507" y="4297850"/>
            <a:ext cx="238771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No requiere servicios complementarios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07254D87-888B-4FBD-8E46-2244521F2918}"/>
              </a:ext>
            </a:extLst>
          </p:cNvPr>
          <p:cNvSpPr/>
          <p:nvPr/>
        </p:nvSpPr>
        <p:spPr>
          <a:xfrm>
            <a:off x="6458319" y="5546243"/>
            <a:ext cx="18225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Se involucra personal de clínica </a:t>
            </a:r>
            <a:r>
              <a:rPr lang="es-ES" sz="1600" dirty="0" smtClean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medica y un Responsable Comercial.</a:t>
            </a:r>
            <a:endParaRPr lang="es-ES" sz="1600" dirty="0">
              <a:solidFill>
                <a:srgbClr val="000000"/>
              </a:solidFill>
              <a:latin typeface="Gotham ExtraLight" panose="0200060303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276EA62C-46BE-44C4-B4CF-B66F4B3DBFB4}"/>
              </a:ext>
            </a:extLst>
          </p:cNvPr>
          <p:cNvSpPr/>
          <p:nvPr/>
        </p:nvSpPr>
        <p:spPr>
          <a:xfrm>
            <a:off x="8911480" y="5602299"/>
            <a:ext cx="3024168" cy="83742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ts val="1600"/>
              </a:lnSpc>
            </a:pPr>
            <a:r>
              <a:rPr lang="es-ES" sz="1600" dirty="0">
                <a:solidFill>
                  <a:srgbClr val="000000"/>
                </a:solidFill>
                <a:latin typeface="Gotham ExtraLight" panose="0200060303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Se requiere 1 medico cómo mínimo, que crecerá en función a la demanda.</a:t>
            </a: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id="{62078B1D-B8EE-4F6D-A779-B2416E267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6" y="3161962"/>
            <a:ext cx="2893442" cy="1342065"/>
          </a:xfrm>
          <a:prstGeom prst="rect">
            <a:avLst/>
          </a:prstGeom>
        </p:spPr>
      </p:pic>
      <p:pic>
        <p:nvPicPr>
          <p:cNvPr id="56" name="Imagen 55" descr="Icono&#10;&#10;Descripción generada automáticamente">
            <a:extLst>
              <a:ext uri="{FF2B5EF4-FFF2-40B4-BE49-F238E27FC236}">
                <a16:creationId xmlns:a16="http://schemas.microsoft.com/office/drawing/2014/main" id="{C115955F-AF62-455C-92E1-E091F84913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091" y="377647"/>
            <a:ext cx="526546" cy="689185"/>
          </a:xfrm>
          <a:prstGeom prst="rect">
            <a:avLst/>
          </a:prstGeom>
        </p:spPr>
      </p:pic>
      <p:pic>
        <p:nvPicPr>
          <p:cNvPr id="66" name="Imagen 6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71E49AF-7CB1-413F-A0A2-716C49F5B8E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981" y="443805"/>
            <a:ext cx="889176" cy="6392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FABA6F-3A1F-4B89-B312-41B47FC424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28" y="1705900"/>
            <a:ext cx="523899" cy="52389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9850D31-1500-4630-A450-034B1A02FFE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44" y="2950946"/>
            <a:ext cx="567759" cy="567759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01A1D438-C1EB-44DD-9FAB-27FA05B25E0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47" y="4066014"/>
            <a:ext cx="850260" cy="85026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46494FF2-97C5-4174-B603-75EBAE78D4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25" y="5505262"/>
            <a:ext cx="808303" cy="80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9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43DB0CF-0D18-4642-B9C3-B9DA4C91F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r="32699"/>
          <a:stretch/>
        </p:blipFill>
        <p:spPr bwMode="auto">
          <a:xfrm flipH="1">
            <a:off x="0" y="0"/>
            <a:ext cx="5068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E5D959D-A0B9-4551-B216-997752919B07}"/>
              </a:ext>
            </a:extLst>
          </p:cNvPr>
          <p:cNvSpPr txBox="1"/>
          <p:nvPr/>
        </p:nvSpPr>
        <p:spPr>
          <a:xfrm>
            <a:off x="6023309" y="679906"/>
            <a:ext cx="5410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REQUISITOS PARA CALIFICAR COMO</a:t>
            </a:r>
            <a:endParaRPr lang="es-AR" sz="44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5" name="Círculo: vacío 4">
            <a:extLst>
              <a:ext uri="{FF2B5EF4-FFF2-40B4-BE49-F238E27FC236}">
                <a16:creationId xmlns:a16="http://schemas.microsoft.com/office/drawing/2014/main" id="{17F14F4F-DD5D-4110-BB9E-E37460491BB1}"/>
              </a:ext>
            </a:extLst>
          </p:cNvPr>
          <p:cNvSpPr/>
          <p:nvPr/>
        </p:nvSpPr>
        <p:spPr>
          <a:xfrm>
            <a:off x="4301907" y="209564"/>
            <a:ext cx="1589176" cy="1589176"/>
          </a:xfrm>
          <a:prstGeom prst="donut">
            <a:avLst>
              <a:gd name="adj" fmla="val 15147"/>
            </a:avLst>
          </a:prstGeom>
          <a:noFill/>
          <a:ln>
            <a:solidFill>
              <a:srgbClr val="3F506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F70BF15-AA50-4F5A-A3E3-7C2F47499542}"/>
              </a:ext>
            </a:extLst>
          </p:cNvPr>
          <p:cNvSpPr txBox="1"/>
          <p:nvPr/>
        </p:nvSpPr>
        <p:spPr>
          <a:xfrm>
            <a:off x="6910863" y="2221866"/>
            <a:ext cx="41556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475C6F"/>
                </a:solidFill>
                <a:latin typeface="Gotham Light" panose="02000603030000020004" pitchFamily="2" charset="0"/>
              </a:rPr>
              <a:t>Experiencia demostrable y buenos </a:t>
            </a:r>
            <a:r>
              <a:rPr lang="es-ES" sz="1600" dirty="0" smtClean="0">
                <a:solidFill>
                  <a:srgbClr val="475C6F"/>
                </a:solidFill>
                <a:latin typeface="Gotham Light" panose="02000603030000020004" pitchFamily="2" charset="0"/>
              </a:rPr>
              <a:t>antecedentes </a:t>
            </a:r>
            <a:r>
              <a:rPr lang="es-ES" sz="1600" dirty="0">
                <a:solidFill>
                  <a:srgbClr val="475C6F"/>
                </a:solidFill>
                <a:latin typeface="Gotham Light" panose="02000603030000020004" pitchFamily="2" charset="0"/>
              </a:rPr>
              <a:t>como centro medico.</a:t>
            </a:r>
          </a:p>
          <a:p>
            <a:endParaRPr lang="es-ES" sz="1600" dirty="0">
              <a:solidFill>
                <a:srgbClr val="475C6F"/>
              </a:solidFill>
              <a:latin typeface="Gotham Light" panose="02000603030000020004" pitchFamily="2" charset="0"/>
            </a:endParaRPr>
          </a:p>
          <a:p>
            <a:r>
              <a:rPr lang="es-ES" sz="1600" dirty="0">
                <a:solidFill>
                  <a:srgbClr val="475C6F"/>
                </a:solidFill>
                <a:latin typeface="Gotham Light" panose="02000603030000020004" pitchFamily="2" charset="0"/>
              </a:rPr>
              <a:t>Infraestructura, recursos y equipamiento medico moderno.</a:t>
            </a:r>
          </a:p>
          <a:p>
            <a:endParaRPr lang="es-ES" sz="1600" dirty="0">
              <a:solidFill>
                <a:srgbClr val="475C6F"/>
              </a:solidFill>
              <a:latin typeface="Gotham Light" panose="02000603030000020004" pitchFamily="2" charset="0"/>
            </a:endParaRPr>
          </a:p>
          <a:p>
            <a:r>
              <a:rPr lang="es-ES" sz="1600" dirty="0">
                <a:solidFill>
                  <a:srgbClr val="475C6F"/>
                </a:solidFill>
                <a:latin typeface="Gotham Light" panose="02000603030000020004" pitchFamily="2" charset="0"/>
              </a:rPr>
              <a:t>Compromiso con la atención médica y la ética profesional.</a:t>
            </a:r>
          </a:p>
          <a:p>
            <a:endParaRPr lang="es-ES" sz="1600" dirty="0">
              <a:solidFill>
                <a:srgbClr val="475C6F"/>
              </a:solidFill>
              <a:latin typeface="Gotham Light" panose="02000603030000020004" pitchFamily="2" charset="0"/>
            </a:endParaRPr>
          </a:p>
          <a:p>
            <a:r>
              <a:rPr lang="es-ES" sz="1600" dirty="0">
                <a:solidFill>
                  <a:srgbClr val="475C6F"/>
                </a:solidFill>
                <a:latin typeface="Gotham Light" panose="02000603030000020004" pitchFamily="2" charset="0"/>
              </a:rPr>
              <a:t>Comprensión del modelo de franquicia y compromiso con los lineamientos de la marca.</a:t>
            </a:r>
          </a:p>
          <a:p>
            <a:endParaRPr lang="es-ES" sz="1600" dirty="0">
              <a:solidFill>
                <a:srgbClr val="475C6F"/>
              </a:solidFill>
              <a:latin typeface="Gotham Light" panose="02000603030000020004" pitchFamily="2" charset="0"/>
            </a:endParaRPr>
          </a:p>
          <a:p>
            <a:r>
              <a:rPr lang="es-ES" sz="1600" dirty="0">
                <a:solidFill>
                  <a:srgbClr val="475C6F"/>
                </a:solidFill>
                <a:latin typeface="Gotham Light" panose="02000603030000020004" pitchFamily="2" charset="0"/>
              </a:rPr>
              <a:t>Visión empresarial y capacidad para detectar oportunidades.</a:t>
            </a:r>
          </a:p>
          <a:p>
            <a:endParaRPr lang="es-ES" sz="1600" dirty="0">
              <a:solidFill>
                <a:srgbClr val="475C6F"/>
              </a:solidFill>
              <a:latin typeface="Gotham Light" panose="02000603030000020004" pitchFamily="2" charset="0"/>
            </a:endParaRPr>
          </a:p>
          <a:p>
            <a:r>
              <a:rPr lang="es-ES" sz="1600" dirty="0">
                <a:solidFill>
                  <a:srgbClr val="475C6F"/>
                </a:solidFill>
                <a:latin typeface="Gotham Light" panose="02000603030000020004" pitchFamily="2" charset="0"/>
              </a:rPr>
              <a:t>Compromiso a</a:t>
            </a:r>
            <a:r>
              <a:rPr lang="es-ES" sz="1600" dirty="0" smtClean="0">
                <a:solidFill>
                  <a:srgbClr val="475C6F"/>
                </a:solidFill>
                <a:latin typeface="Gotham Light" panose="02000603030000020004" pitchFamily="2" charset="0"/>
              </a:rPr>
              <a:t> </a:t>
            </a:r>
            <a:r>
              <a:rPr lang="es-ES" sz="1600" dirty="0">
                <a:solidFill>
                  <a:srgbClr val="475C6F"/>
                </a:solidFill>
                <a:latin typeface="Gotham Light" panose="02000603030000020004" pitchFamily="2" charset="0"/>
              </a:rPr>
              <a:t>largo plazo.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9C06AB18-75C6-4646-94FE-F660B270F0A2}"/>
              </a:ext>
            </a:extLst>
          </p:cNvPr>
          <p:cNvSpPr/>
          <p:nvPr/>
        </p:nvSpPr>
        <p:spPr>
          <a:xfrm>
            <a:off x="1" y="0"/>
            <a:ext cx="5068235" cy="6858000"/>
          </a:xfrm>
          <a:prstGeom prst="rect">
            <a:avLst/>
          </a:prstGeom>
          <a:solidFill>
            <a:srgbClr val="475C6F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 descr="Un hombre con una camisa blanca&#10;&#10;Descripción generada automáticamente">
            <a:extLst>
              <a:ext uri="{FF2B5EF4-FFF2-40B4-BE49-F238E27FC236}">
                <a16:creationId xmlns:a16="http://schemas.microsoft.com/office/drawing/2014/main" id="{A91B5ABF-74E2-4831-B348-6CAD3F945D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4" t="8439" r="28480"/>
          <a:stretch/>
        </p:blipFill>
        <p:spPr>
          <a:xfrm>
            <a:off x="3239753" y="1798740"/>
            <a:ext cx="3273551" cy="5059260"/>
          </a:xfrm>
          <a:prstGeom prst="rect">
            <a:avLst/>
          </a:prstGeom>
        </p:spPr>
      </p:pic>
      <p:pic>
        <p:nvPicPr>
          <p:cNvPr id="58" name="Imagen 57" descr="Icono&#10;&#10;Descripción generada automáticamente">
            <a:extLst>
              <a:ext uri="{FF2B5EF4-FFF2-40B4-BE49-F238E27FC236}">
                <a16:creationId xmlns:a16="http://schemas.microsoft.com/office/drawing/2014/main" id="{AED1BDBA-D87A-4725-82ED-556BFE09B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44"/>
          <a:stretch/>
        </p:blipFill>
        <p:spPr>
          <a:xfrm>
            <a:off x="10919436" y="2518411"/>
            <a:ext cx="1272563" cy="2230375"/>
          </a:xfrm>
          <a:prstGeom prst="rect">
            <a:avLst/>
          </a:prstGeom>
        </p:spPr>
      </p:pic>
      <p:pic>
        <p:nvPicPr>
          <p:cNvPr id="59" name="Imagen 58" descr="Icono&#10;&#10;Descripción generada automáticamente">
            <a:extLst>
              <a:ext uri="{FF2B5EF4-FFF2-40B4-BE49-F238E27FC236}">
                <a16:creationId xmlns:a16="http://schemas.microsoft.com/office/drawing/2014/main" id="{86357821-A100-4E93-8967-7D797F81AC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8"/>
          <a:stretch/>
        </p:blipFill>
        <p:spPr>
          <a:xfrm flipH="1">
            <a:off x="0" y="4507053"/>
            <a:ext cx="1506034" cy="1726080"/>
          </a:xfrm>
          <a:prstGeom prst="rect">
            <a:avLst/>
          </a:prstGeom>
        </p:spPr>
      </p:pic>
      <p:grpSp>
        <p:nvGrpSpPr>
          <p:cNvPr id="44" name="Grupo 43">
            <a:extLst>
              <a:ext uri="{FF2B5EF4-FFF2-40B4-BE49-F238E27FC236}">
                <a16:creationId xmlns:a16="http://schemas.microsoft.com/office/drawing/2014/main" id="{7A0BFAF8-DDF2-4811-94E4-77F325D26B53}"/>
              </a:ext>
            </a:extLst>
          </p:cNvPr>
          <p:cNvGrpSpPr/>
          <p:nvPr/>
        </p:nvGrpSpPr>
        <p:grpSpPr>
          <a:xfrm>
            <a:off x="10819245" y="365989"/>
            <a:ext cx="1120140" cy="725906"/>
            <a:chOff x="467654" y="717795"/>
            <a:chExt cx="1120140" cy="725906"/>
          </a:xfrm>
          <a:solidFill>
            <a:srgbClr val="475C6F"/>
          </a:solidFill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ED3E164D-AEB6-4344-BB80-14BD3770A361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1DAADDE2-E3E8-4D61-AA12-657C2294E04D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636EC03B-7E41-48A6-BC1A-4F4C27817CA8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0940CE99-19A9-4A52-9BC3-64596AB229E6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D64C5C9C-DC37-4DAE-BA25-DBD9D3C764F5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A6AEFF59-CE5F-487E-BC65-1C5E3B9BA4CF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47AD903B-C579-4CA9-BB7C-E1D6814E35F9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AEF6B892-B9B3-4915-9487-468E52AF26C3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D46D45DF-DFA3-4CE7-BB4F-956952B1AF8D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48454A8D-8CF1-4830-8D70-E117D59C9886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699023CB-CE3B-4439-AFD0-13B814EBFECC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A9C51ADF-C5B2-4531-B71B-E8DBD9262DCC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60" name="CuadroTexto 59">
            <a:extLst>
              <a:ext uri="{FF2B5EF4-FFF2-40B4-BE49-F238E27FC236}">
                <a16:creationId xmlns:a16="http://schemas.microsoft.com/office/drawing/2014/main" id="{FA0835B6-25F5-4880-A0FE-4F429DF88D98}"/>
              </a:ext>
            </a:extLst>
          </p:cNvPr>
          <p:cNvSpPr txBox="1"/>
          <p:nvPr/>
        </p:nvSpPr>
        <p:spPr>
          <a:xfrm>
            <a:off x="6023309" y="1513522"/>
            <a:ext cx="5410858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sz="4400" spc="-150" dirty="0">
                <a:solidFill>
                  <a:srgbClr val="475C6F"/>
                </a:solidFill>
                <a:latin typeface="Gotham Ultra" panose="02000603040000020004" pitchFamily="2" charset="0"/>
              </a:rPr>
              <a:t>FRANQUICIA</a:t>
            </a:r>
            <a:r>
              <a:rPr lang="es-ES" sz="44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DO</a:t>
            </a:r>
            <a:endParaRPr lang="es-AR" sz="44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A981A7A-F1B1-4367-A1CE-8F3AF905361E}"/>
              </a:ext>
            </a:extLst>
          </p:cNvPr>
          <p:cNvGrpSpPr/>
          <p:nvPr/>
        </p:nvGrpSpPr>
        <p:grpSpPr>
          <a:xfrm rot="16200000">
            <a:off x="4498" y="501933"/>
            <a:ext cx="1497040" cy="1004439"/>
            <a:chOff x="467654" y="717795"/>
            <a:chExt cx="1120140" cy="725906"/>
          </a:xfrm>
          <a:solidFill>
            <a:schemeClr val="bg1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58AAC21-C971-4116-A165-27B3276775C1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03D59B4-7817-47E9-8B3B-6196141611A6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559FA67-2C90-4501-B32E-5F00C891D23A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6D0AD2C1-EC7B-4A66-BD3C-0B25F963EAD2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696A86A-D556-44FC-A629-8970561F1E69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C3CD11A-9044-4D35-B2B3-AE9AA4F3AB9A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E8799CA2-40D0-4429-B333-B9C959075613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89E72BA-B3C2-40A4-BA76-932ADC5B09D4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A8FED383-480A-46E0-BFB8-F514A4982307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EA2C2360-CAC0-44F0-BD51-5556582165F8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4426F2E-3A84-4E90-962F-D3B523A88A16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5ABE103-0EA3-450A-99AD-F8376704DA0B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65" name="Imagen 64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8960" y="2364785"/>
            <a:ext cx="317496" cy="317496"/>
          </a:xfrm>
          <a:prstGeom prst="rect">
            <a:avLst/>
          </a:prstGeom>
        </p:spPr>
      </p:pic>
      <p:pic>
        <p:nvPicPr>
          <p:cNvPr id="66" name="Imagen 65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2605" y="3118423"/>
            <a:ext cx="317496" cy="317496"/>
          </a:xfrm>
          <a:prstGeom prst="rect">
            <a:avLst/>
          </a:prstGeom>
        </p:spPr>
      </p:pic>
      <p:pic>
        <p:nvPicPr>
          <p:cNvPr id="67" name="Imagen 66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8579" y="3844258"/>
            <a:ext cx="317496" cy="317496"/>
          </a:xfrm>
          <a:prstGeom prst="rect">
            <a:avLst/>
          </a:prstGeom>
        </p:spPr>
      </p:pic>
      <p:pic>
        <p:nvPicPr>
          <p:cNvPr id="68" name="Imagen 67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8579" y="4668503"/>
            <a:ext cx="317496" cy="317496"/>
          </a:xfrm>
          <a:prstGeom prst="rect">
            <a:avLst/>
          </a:prstGeom>
        </p:spPr>
      </p:pic>
      <p:pic>
        <p:nvPicPr>
          <p:cNvPr id="69" name="Imagen 68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2605" y="5565900"/>
            <a:ext cx="317496" cy="317496"/>
          </a:xfrm>
          <a:prstGeom prst="rect">
            <a:avLst/>
          </a:prstGeom>
        </p:spPr>
      </p:pic>
      <p:pic>
        <p:nvPicPr>
          <p:cNvPr id="70" name="Imagen 69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6265" y="6164176"/>
            <a:ext cx="317496" cy="31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3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C5C0E17C-7FF3-40EB-BEFC-4FC7B9FB5234}"/>
              </a:ext>
            </a:extLst>
          </p:cNvPr>
          <p:cNvSpPr/>
          <p:nvPr/>
        </p:nvSpPr>
        <p:spPr>
          <a:xfrm>
            <a:off x="4026329" y="2171872"/>
            <a:ext cx="666033" cy="666033"/>
          </a:xfrm>
          <a:prstGeom prst="ellipse">
            <a:avLst/>
          </a:prstGeom>
          <a:solidFill>
            <a:srgbClr val="F05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Gotham Black" panose="02000603040000020004" pitchFamily="2" charset="0"/>
                <a:cs typeface="HelveticaNowText Light" panose="020B0404030202020204" pitchFamily="34" charset="0"/>
              </a:rPr>
              <a:t>1</a:t>
            </a:r>
            <a:endParaRPr lang="es-AR" sz="2400" dirty="0">
              <a:latin typeface="Gotham Black" panose="02000603040000020004" pitchFamily="2" charset="0"/>
              <a:cs typeface="HelveticaNowText Light" panose="020B0404030202020204" pitchFamily="34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0072309-9B8B-4CF5-ABD7-B0B377928EB8}"/>
              </a:ext>
            </a:extLst>
          </p:cNvPr>
          <p:cNvSpPr/>
          <p:nvPr/>
        </p:nvSpPr>
        <p:spPr>
          <a:xfrm>
            <a:off x="6986481" y="2171872"/>
            <a:ext cx="666033" cy="666033"/>
          </a:xfrm>
          <a:prstGeom prst="ellipse">
            <a:avLst/>
          </a:prstGeom>
          <a:solidFill>
            <a:srgbClr val="F05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Gotham Black" panose="02000603040000020004" pitchFamily="2" charset="0"/>
                <a:cs typeface="HelveticaNowText Light" panose="020B0404030202020204" pitchFamily="34" charset="0"/>
              </a:rPr>
              <a:t>2</a:t>
            </a:r>
            <a:endParaRPr lang="es-AR" sz="2400" dirty="0">
              <a:latin typeface="Gotham Black" panose="02000603040000020004" pitchFamily="2" charset="0"/>
              <a:cs typeface="HelveticaNowText Light" panose="020B0404030202020204" pitchFamily="34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4C151ED-B51D-49FF-8726-9635CF8249E0}"/>
              </a:ext>
            </a:extLst>
          </p:cNvPr>
          <p:cNvSpPr/>
          <p:nvPr/>
        </p:nvSpPr>
        <p:spPr>
          <a:xfrm>
            <a:off x="9534046" y="2171872"/>
            <a:ext cx="666033" cy="666033"/>
          </a:xfrm>
          <a:prstGeom prst="ellipse">
            <a:avLst/>
          </a:prstGeom>
          <a:solidFill>
            <a:srgbClr val="F05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Gotham Black" panose="02000603040000020004" pitchFamily="2" charset="0"/>
                <a:cs typeface="HelveticaNowText Light" panose="020B0404030202020204" pitchFamily="34" charset="0"/>
              </a:rPr>
              <a:t>3</a:t>
            </a:r>
            <a:endParaRPr lang="es-AR" sz="2400" dirty="0">
              <a:latin typeface="Gotham Black" panose="02000603040000020004" pitchFamily="2" charset="0"/>
              <a:cs typeface="HelveticaNowText Light" panose="020B040403020202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5C6B194-354A-41F0-87CF-F2CB5966F70B}"/>
              </a:ext>
            </a:extLst>
          </p:cNvPr>
          <p:cNvSpPr/>
          <p:nvPr/>
        </p:nvSpPr>
        <p:spPr>
          <a:xfrm>
            <a:off x="4026329" y="4541040"/>
            <a:ext cx="666033" cy="666033"/>
          </a:xfrm>
          <a:prstGeom prst="ellipse">
            <a:avLst/>
          </a:prstGeom>
          <a:solidFill>
            <a:srgbClr val="F05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Gotham Black" panose="02000603040000020004" pitchFamily="2" charset="0"/>
                <a:cs typeface="HelveticaNowText Light" panose="020B0404030202020204" pitchFamily="34" charset="0"/>
              </a:rPr>
              <a:t>4</a:t>
            </a:r>
            <a:endParaRPr lang="es-AR" sz="2400" dirty="0">
              <a:latin typeface="Gotham Black" panose="02000603040000020004" pitchFamily="2" charset="0"/>
              <a:cs typeface="HelveticaNowText Light" panose="020B040403020202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71A5722E-DFD5-4E47-91A5-B8215636B1B8}"/>
              </a:ext>
            </a:extLst>
          </p:cNvPr>
          <p:cNvSpPr/>
          <p:nvPr/>
        </p:nvSpPr>
        <p:spPr>
          <a:xfrm>
            <a:off x="6986481" y="4541040"/>
            <a:ext cx="666033" cy="666033"/>
          </a:xfrm>
          <a:prstGeom prst="ellipse">
            <a:avLst/>
          </a:prstGeom>
          <a:solidFill>
            <a:srgbClr val="F05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Gotham Black" panose="02000603040000020004" pitchFamily="2" charset="0"/>
                <a:cs typeface="HelveticaNowText Light" panose="020B0404030202020204" pitchFamily="34" charset="0"/>
              </a:rPr>
              <a:t>5</a:t>
            </a:r>
            <a:endParaRPr lang="es-AR" sz="2400" dirty="0">
              <a:latin typeface="Gotham Black" panose="02000603040000020004" pitchFamily="2" charset="0"/>
              <a:cs typeface="HelveticaNowText Light" panose="020B0404030202020204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2BBF6A6-14D3-4423-B836-FD4BEDB5AE5D}"/>
              </a:ext>
            </a:extLst>
          </p:cNvPr>
          <p:cNvSpPr/>
          <p:nvPr/>
        </p:nvSpPr>
        <p:spPr>
          <a:xfrm>
            <a:off x="9534046" y="4541040"/>
            <a:ext cx="666033" cy="666033"/>
          </a:xfrm>
          <a:prstGeom prst="ellipse">
            <a:avLst/>
          </a:prstGeom>
          <a:solidFill>
            <a:srgbClr val="F05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latin typeface="Gotham Black" panose="02000603040000020004" pitchFamily="2" charset="0"/>
                <a:cs typeface="HelveticaNowText Light" panose="020B0404030202020204" pitchFamily="34" charset="0"/>
              </a:rPr>
              <a:t>6</a:t>
            </a:r>
            <a:endParaRPr lang="es-AR" sz="2400" dirty="0">
              <a:latin typeface="Gotham Black" panose="02000603040000020004" pitchFamily="2" charset="0"/>
              <a:cs typeface="HelveticaNowText Light" panose="020B0404030202020204" pitchFamily="34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F39F2B83-8876-4852-ACD6-7FFBDAC271A0}"/>
              </a:ext>
            </a:extLst>
          </p:cNvPr>
          <p:cNvCxnSpPr>
            <a:cxnSpLocks/>
            <a:stCxn id="2" idx="6"/>
            <a:endCxn id="3" idx="2"/>
          </p:cNvCxnSpPr>
          <p:nvPr/>
        </p:nvCxnSpPr>
        <p:spPr>
          <a:xfrm>
            <a:off x="4692362" y="2504889"/>
            <a:ext cx="2294119" cy="0"/>
          </a:xfrm>
          <a:prstGeom prst="straightConnector1">
            <a:avLst/>
          </a:prstGeom>
          <a:ln w="60325" cap="rnd">
            <a:solidFill>
              <a:srgbClr val="475C6F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11F93DE-2A75-4859-A3F0-E2AE79D071E1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>
            <a:off x="7652514" y="2504889"/>
            <a:ext cx="1881532" cy="0"/>
          </a:xfrm>
          <a:prstGeom prst="straightConnector1">
            <a:avLst/>
          </a:prstGeom>
          <a:ln w="60325" cap="rnd">
            <a:solidFill>
              <a:srgbClr val="475C6F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126670E9-168D-4BF3-A24E-E0F15881C4C2}"/>
              </a:ext>
            </a:extLst>
          </p:cNvPr>
          <p:cNvCxnSpPr>
            <a:stCxn id="4" idx="6"/>
            <a:endCxn id="5" idx="2"/>
          </p:cNvCxnSpPr>
          <p:nvPr/>
        </p:nvCxnSpPr>
        <p:spPr>
          <a:xfrm flipH="1">
            <a:off x="4026329" y="2504889"/>
            <a:ext cx="6173750" cy="2369168"/>
          </a:xfrm>
          <a:prstGeom prst="bentConnector5">
            <a:avLst>
              <a:gd name="adj1" fmla="val -27114"/>
              <a:gd name="adj2" fmla="val 69505"/>
              <a:gd name="adj3" fmla="val 106092"/>
            </a:avLst>
          </a:prstGeom>
          <a:ln w="60325" cap="rnd">
            <a:solidFill>
              <a:srgbClr val="475C6F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316A8869-1999-44A0-9DDC-897B8FFF7826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>
            <a:off x="4692362" y="4874057"/>
            <a:ext cx="2294119" cy="0"/>
          </a:xfrm>
          <a:prstGeom prst="straightConnector1">
            <a:avLst/>
          </a:prstGeom>
          <a:ln w="60325" cap="rnd">
            <a:solidFill>
              <a:srgbClr val="475C6F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9DCDF677-B983-48D4-8EBD-68388C2BCCD0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7652514" y="4874057"/>
            <a:ext cx="1881532" cy="0"/>
          </a:xfrm>
          <a:prstGeom prst="straightConnector1">
            <a:avLst/>
          </a:prstGeom>
          <a:ln w="60325" cap="rnd">
            <a:solidFill>
              <a:srgbClr val="475C6F"/>
            </a:solidFill>
            <a:round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73A0AC2-51E5-4F07-9CCA-26787A59D121}"/>
              </a:ext>
            </a:extLst>
          </p:cNvPr>
          <p:cNvSpPr txBox="1"/>
          <p:nvPr/>
        </p:nvSpPr>
        <p:spPr>
          <a:xfrm>
            <a:off x="3954845" y="2894791"/>
            <a:ext cx="243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Conocernos</a:t>
            </a:r>
            <a:endParaRPr lang="es-ES" sz="1600" dirty="0">
              <a:solidFill>
                <a:srgbClr val="475C6F"/>
              </a:solidFill>
              <a:latin typeface="Gotham Bold" panose="02000803030000020004" pitchFamily="2" charset="0"/>
            </a:endParaRPr>
          </a:p>
          <a:p>
            <a:r>
              <a:rPr lang="es-ES" sz="1200" dirty="0">
                <a:solidFill>
                  <a:srgbClr val="58585A"/>
                </a:solidFill>
                <a:latin typeface="Gotham" panose="02000504050000020004" pitchFamily="2" charset="0"/>
              </a:rPr>
              <a:t>Te presentaremos nuestro proyecto e indagaremos en tu perfil e idea de negocio.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70F23C3-38C6-489E-9402-18A907D06D2D}"/>
              </a:ext>
            </a:extLst>
          </p:cNvPr>
          <p:cNvSpPr txBox="1"/>
          <p:nvPr/>
        </p:nvSpPr>
        <p:spPr>
          <a:xfrm>
            <a:off x="6620256" y="2894791"/>
            <a:ext cx="2478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475C6F"/>
                </a:solidFill>
                <a:latin typeface="Gotham Bold" panose="02000803030000020004" pitchFamily="2" charset="0"/>
              </a:rPr>
              <a:t>Análisis Económico y Fciero.</a:t>
            </a:r>
            <a:endParaRPr lang="es-ES" dirty="0">
              <a:solidFill>
                <a:srgbClr val="475C6F"/>
              </a:solidFill>
              <a:latin typeface="Gotham Bold" panose="02000803030000020004" pitchFamily="2" charset="0"/>
            </a:endParaRPr>
          </a:p>
          <a:p>
            <a:r>
              <a:rPr lang="es-ES" sz="1200" dirty="0">
                <a:solidFill>
                  <a:srgbClr val="58585A"/>
                </a:solidFill>
                <a:latin typeface="Gotham" panose="02000504050000020004" pitchFamily="2" charset="0"/>
              </a:rPr>
              <a:t>Simulando diferentes escenarios de inversión, ingresos y costos.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33CF6DB-AC48-42A0-AAA6-25A0F299D529}"/>
              </a:ext>
            </a:extLst>
          </p:cNvPr>
          <p:cNvSpPr txBox="1"/>
          <p:nvPr/>
        </p:nvSpPr>
        <p:spPr>
          <a:xfrm>
            <a:off x="6762408" y="5227085"/>
            <a:ext cx="2431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Firma de </a:t>
            </a:r>
          </a:p>
          <a:p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Contrato</a:t>
            </a:r>
          </a:p>
          <a:p>
            <a:r>
              <a:rPr lang="es-ES" sz="1200" dirty="0">
                <a:solidFill>
                  <a:srgbClr val="58585A"/>
                </a:solidFill>
                <a:latin typeface="Gotham" panose="02000504050000020004" pitchFamily="2" charset="0"/>
              </a:rPr>
              <a:t>Donde pasaras a ser formalmente, parte de nuestra Red.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5A813FC-F652-4684-A6A1-53C4277456E3}"/>
              </a:ext>
            </a:extLst>
          </p:cNvPr>
          <p:cNvSpPr txBox="1"/>
          <p:nvPr/>
        </p:nvSpPr>
        <p:spPr>
          <a:xfrm>
            <a:off x="9372536" y="5232983"/>
            <a:ext cx="2431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Puesta en </a:t>
            </a:r>
          </a:p>
          <a:p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marcha</a:t>
            </a:r>
          </a:p>
          <a:p>
            <a:r>
              <a:rPr lang="es-ES" sz="1200" dirty="0">
                <a:solidFill>
                  <a:srgbClr val="58585A"/>
                </a:solidFill>
                <a:latin typeface="Gotham" panose="02000504050000020004" pitchFamily="2" charset="0"/>
              </a:rPr>
              <a:t>Planificaremos en conjunto cada etapa del lanzamiento para iniciar en optimas condiciones.</a:t>
            </a:r>
          </a:p>
        </p:txBody>
      </p:sp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63BE1411-8E6B-4E42-8551-395E2E0158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28" y="557536"/>
            <a:ext cx="2920145" cy="593625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BB2E37D4-AA79-45D0-AA35-A48AFB47BCAD}"/>
              </a:ext>
            </a:extLst>
          </p:cNvPr>
          <p:cNvSpPr txBox="1"/>
          <p:nvPr/>
        </p:nvSpPr>
        <p:spPr>
          <a:xfrm>
            <a:off x="3610253" y="474212"/>
            <a:ext cx="541085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LOS </a:t>
            </a:r>
            <a:r>
              <a:rPr lang="es-ES" sz="3200" spc="-150" dirty="0">
                <a:solidFill>
                  <a:srgbClr val="F05953"/>
                </a:solidFill>
                <a:latin typeface="Gotham Black" panose="02000603040000020004" pitchFamily="2" charset="0"/>
              </a:rPr>
              <a:t>6</a:t>
            </a:r>
            <a:r>
              <a:rPr lang="es-ES" sz="3200" spc="-150" dirty="0">
                <a:solidFill>
                  <a:srgbClr val="475C6F"/>
                </a:solidFill>
                <a:latin typeface="Gotham Black" panose="02000603040000020004" pitchFamily="2" charset="0"/>
              </a:rPr>
              <a:t> </a:t>
            </a:r>
            <a:r>
              <a:rPr lang="es-ES" sz="3200" spc="-150" dirty="0" smtClean="0">
                <a:solidFill>
                  <a:srgbClr val="475C6F"/>
                </a:solidFill>
                <a:latin typeface="Gotham Black" panose="02000603040000020004" pitchFamily="2" charset="0"/>
              </a:rPr>
              <a:t>PASOS </a:t>
            </a:r>
            <a:r>
              <a:rPr lang="es-ES" sz="3200" spc="-150" dirty="0" smtClean="0">
                <a:solidFill>
                  <a:srgbClr val="475C6F"/>
                </a:solidFill>
                <a:latin typeface="Gotham Light" panose="02000603030000020004" pitchFamily="2" charset="0"/>
              </a:rPr>
              <a:t>PARA SUMARTE A NUESTRA RED.</a:t>
            </a:r>
            <a:endParaRPr lang="es-AR" sz="44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292562A-A6F3-4145-9C6F-A26C89DE9D06}"/>
              </a:ext>
            </a:extLst>
          </p:cNvPr>
          <p:cNvSpPr txBox="1"/>
          <p:nvPr/>
        </p:nvSpPr>
        <p:spPr>
          <a:xfrm>
            <a:off x="3954845" y="5302311"/>
            <a:ext cx="204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Formalizar </a:t>
            </a:r>
          </a:p>
          <a:p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tu interés</a:t>
            </a:r>
          </a:p>
          <a:p>
            <a:r>
              <a:rPr lang="es-ES" sz="1200" dirty="0">
                <a:solidFill>
                  <a:srgbClr val="58585A"/>
                </a:solidFill>
                <a:latin typeface="Gotham" panose="02000504050000020004" pitchFamily="2" charset="0"/>
              </a:rPr>
              <a:t>A través de una reserva que te asegure la zona de exclusividad.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7EAD116-1B54-4537-957B-13A80F7DCDB7}"/>
              </a:ext>
            </a:extLst>
          </p:cNvPr>
          <p:cNvSpPr txBox="1"/>
          <p:nvPr/>
        </p:nvSpPr>
        <p:spPr>
          <a:xfrm>
            <a:off x="9517404" y="2894791"/>
            <a:ext cx="21633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5C6F"/>
                </a:solidFill>
                <a:latin typeface="Gotham Bold" panose="02000803030000020004" pitchFamily="2" charset="0"/>
              </a:rPr>
              <a:t>Relevamiento de infraestructura</a:t>
            </a:r>
          </a:p>
          <a:p>
            <a:r>
              <a:rPr lang="es-ES" sz="1200" dirty="0">
                <a:solidFill>
                  <a:srgbClr val="58585A"/>
                </a:solidFill>
                <a:latin typeface="Gotham" panose="02000504050000020004" pitchFamily="2" charset="0"/>
              </a:rPr>
              <a:t>Para armar un proyecto a tu medida.</a:t>
            </a:r>
          </a:p>
        </p:txBody>
      </p:sp>
      <p:pic>
        <p:nvPicPr>
          <p:cNvPr id="36" name="Imagen 35" descr="Una persona sosteniendo una laptop&#10;&#10;Descripción generada automáticamente">
            <a:extLst>
              <a:ext uri="{FF2B5EF4-FFF2-40B4-BE49-F238E27FC236}">
                <a16:creationId xmlns:a16="http://schemas.microsoft.com/office/drawing/2014/main" id="{C7C63487-84E3-47FE-952F-10C45858F7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 r="13325"/>
          <a:stretch/>
        </p:blipFill>
        <p:spPr>
          <a:xfrm>
            <a:off x="1" y="0"/>
            <a:ext cx="3288812" cy="6858000"/>
          </a:xfrm>
          <a:prstGeom prst="rect">
            <a:avLst/>
          </a:prstGeom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ECC4873B-2808-4680-87B3-180261F2DF88}"/>
              </a:ext>
            </a:extLst>
          </p:cNvPr>
          <p:cNvSpPr/>
          <p:nvPr/>
        </p:nvSpPr>
        <p:spPr>
          <a:xfrm>
            <a:off x="1" y="0"/>
            <a:ext cx="3288811" cy="6858000"/>
          </a:xfrm>
          <a:prstGeom prst="rect">
            <a:avLst/>
          </a:prstGeom>
          <a:solidFill>
            <a:srgbClr val="475C6F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8" name="Imagen 37" descr="Icono&#10;&#10;Descripción generada automáticamente">
            <a:extLst>
              <a:ext uri="{FF2B5EF4-FFF2-40B4-BE49-F238E27FC236}">
                <a16:creationId xmlns:a16="http://schemas.microsoft.com/office/drawing/2014/main" id="{D2E5DD4A-F891-48CA-A6F7-DE19F6FC4B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" y="1568825"/>
            <a:ext cx="379250" cy="379250"/>
          </a:xfrm>
          <a:prstGeom prst="rect">
            <a:avLst/>
          </a:prstGeom>
        </p:spPr>
      </p:pic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B2C9DCFD-462F-4DB1-B241-BAA4341A40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" y="956495"/>
            <a:ext cx="379250" cy="379250"/>
          </a:xfrm>
          <a:prstGeom prst="rect">
            <a:avLst/>
          </a:prstGeom>
        </p:spPr>
      </p:pic>
      <p:pic>
        <p:nvPicPr>
          <p:cNvPr id="40" name="Imagen 39" descr="Icono&#10;&#10;Descripción generada automáticamente">
            <a:extLst>
              <a:ext uri="{FF2B5EF4-FFF2-40B4-BE49-F238E27FC236}">
                <a16:creationId xmlns:a16="http://schemas.microsoft.com/office/drawing/2014/main" id="{068EA7CA-779B-4232-AD9E-3E0F51B02A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" y="344164"/>
            <a:ext cx="379250" cy="379250"/>
          </a:xfrm>
          <a:prstGeom prst="rect">
            <a:avLst/>
          </a:prstGeom>
        </p:spPr>
      </p:pic>
      <p:pic>
        <p:nvPicPr>
          <p:cNvPr id="42" name="Imagen 41" descr="Logotipo&#10;&#10;Descripción generada automáticamente">
            <a:extLst>
              <a:ext uri="{FF2B5EF4-FFF2-40B4-BE49-F238E27FC236}">
                <a16:creationId xmlns:a16="http://schemas.microsoft.com/office/drawing/2014/main" id="{CC73A77F-6F12-4ABD-8DA3-0B2A42BD16D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95" y="5942112"/>
            <a:ext cx="1089550" cy="66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7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944E2F0-E7CE-4BD9-9FE4-69FBB116E804}"/>
              </a:ext>
            </a:extLst>
          </p:cNvPr>
          <p:cNvSpPr txBox="1"/>
          <p:nvPr/>
        </p:nvSpPr>
        <p:spPr>
          <a:xfrm>
            <a:off x="4050666" y="1358067"/>
            <a:ext cx="416369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chemeClr val="bg1"/>
                </a:solidFill>
                <a:latin typeface="Gotham Light" panose="02000603030000020004" pitchFamily="2" charset="0"/>
              </a:rPr>
              <a:t>ESTE MATERIAL ESTA DESTINADO A </a:t>
            </a:r>
            <a:r>
              <a:rPr lang="es-ES" sz="2200" dirty="0" smtClean="0">
                <a:solidFill>
                  <a:schemeClr val="bg1"/>
                </a:solidFill>
                <a:latin typeface="Gotham Light" panose="02000603030000020004" pitchFamily="2" charset="0"/>
              </a:rPr>
              <a:t>CLINICAS, SANATORIOS Y ORGANIZACIONES DEL RUBRO SALUD </a:t>
            </a:r>
            <a:r>
              <a:rPr lang="es-ES" sz="2200" dirty="0">
                <a:solidFill>
                  <a:schemeClr val="bg1"/>
                </a:solidFill>
                <a:latin typeface="Gotham Light" panose="02000603030000020004" pitchFamily="2" charset="0"/>
              </a:rPr>
              <a:t>QUE DEBEN GESTIONAR LOS RECURSOS EN POS DE UNA MAYOR EFICIENCIA.</a:t>
            </a:r>
            <a:endParaRPr lang="es-ES" sz="2200" dirty="0">
              <a:solidFill>
                <a:srgbClr val="F05953"/>
              </a:solidFill>
              <a:latin typeface="Gotham Light" panose="02000603030000020004" pitchFamily="2" charset="0"/>
            </a:endParaRPr>
          </a:p>
          <a:p>
            <a:pPr algn="ctr"/>
            <a:r>
              <a:rPr lang="es-ES" sz="2300" dirty="0">
                <a:solidFill>
                  <a:srgbClr val="F05953"/>
                </a:solidFill>
                <a:latin typeface="Gotham Bold" panose="02000803030000020004" pitchFamily="2" charset="0"/>
              </a:rPr>
              <a:t>A ELLOS QUEREMOS </a:t>
            </a:r>
            <a:r>
              <a:rPr lang="es-ES" sz="2300" dirty="0" smtClean="0">
                <a:solidFill>
                  <a:srgbClr val="F05953"/>
                </a:solidFill>
                <a:latin typeface="Gotham Bold" panose="02000803030000020004" pitchFamily="2" charset="0"/>
              </a:rPr>
              <a:t>PRESENTARLES </a:t>
            </a:r>
            <a:r>
              <a:rPr lang="es-ES" sz="2300" dirty="0">
                <a:solidFill>
                  <a:srgbClr val="F05953"/>
                </a:solidFill>
                <a:latin typeface="Gotham Bold" panose="02000803030000020004" pitchFamily="2" charset="0"/>
              </a:rPr>
              <a:t>NUESTRA </a:t>
            </a:r>
            <a:r>
              <a:rPr lang="es-ES" sz="2300" dirty="0" smtClean="0">
                <a:solidFill>
                  <a:srgbClr val="F05953"/>
                </a:solidFill>
                <a:latin typeface="Gotham Bold" panose="02000803030000020004" pitchFamily="2" charset="0"/>
              </a:rPr>
              <a:t>PROPUESTA DE </a:t>
            </a:r>
          </a:p>
          <a:p>
            <a:pPr algn="ctr"/>
            <a:r>
              <a:rPr lang="es-ES" sz="2300" dirty="0" smtClean="0">
                <a:solidFill>
                  <a:srgbClr val="F05953"/>
                </a:solidFill>
                <a:latin typeface="Gotham Bold" panose="02000803030000020004" pitchFamily="2" charset="0"/>
              </a:rPr>
              <a:t>NEGOCIO</a:t>
            </a:r>
            <a:endParaRPr lang="es-AR" sz="2300" dirty="0">
              <a:solidFill>
                <a:srgbClr val="F05953"/>
              </a:solidFill>
              <a:latin typeface="Gotham Bold" panose="02000803030000020004" pitchFamily="2" charset="0"/>
            </a:endParaRPr>
          </a:p>
        </p:txBody>
      </p:sp>
      <p:sp>
        <p:nvSpPr>
          <p:cNvPr id="5" name="Rectángulo: esquinas diagonales cortadas 4">
            <a:extLst>
              <a:ext uri="{FF2B5EF4-FFF2-40B4-BE49-F238E27FC236}">
                <a16:creationId xmlns:a16="http://schemas.microsoft.com/office/drawing/2014/main" id="{DF6C0437-4FE3-43EF-9AFD-53CB2DE43B08}"/>
              </a:ext>
            </a:extLst>
          </p:cNvPr>
          <p:cNvSpPr/>
          <p:nvPr/>
        </p:nvSpPr>
        <p:spPr>
          <a:xfrm>
            <a:off x="3746059" y="815782"/>
            <a:ext cx="4772908" cy="4777297"/>
          </a:xfrm>
          <a:prstGeom prst="snip2DiagRect">
            <a:avLst>
              <a:gd name="adj1" fmla="val 0"/>
              <a:gd name="adj2" fmla="val 23474"/>
            </a:avLst>
          </a:prstGeom>
          <a:noFill/>
          <a:ln w="28575" cap="rnd">
            <a:gradFill>
              <a:gsLst>
                <a:gs pos="0">
                  <a:srgbClr val="B5C3CF"/>
                </a:gs>
                <a:gs pos="30000">
                  <a:srgbClr val="F1F3F5"/>
                </a:gs>
                <a:gs pos="57000">
                  <a:srgbClr val="B5C3CF"/>
                </a:gs>
                <a:gs pos="81000">
                  <a:srgbClr val="F1F3F5"/>
                </a:gs>
              </a:gsLst>
              <a:lin ang="72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FFF884-1BFD-403D-82BA-FD93602BC8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50" y="5928896"/>
            <a:ext cx="2360525" cy="4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93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vistiendo, hombre, sostener&#10;&#10;Descripción generada automáticamente">
            <a:extLst>
              <a:ext uri="{FF2B5EF4-FFF2-40B4-BE49-F238E27FC236}">
                <a16:creationId xmlns:a16="http://schemas.microsoft.com/office/drawing/2014/main" id="{462EE8F8-C65C-47AA-B3B2-A0ADBFD3D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b="102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7CA1994-8A8F-4775-A3F1-73AA9B2B7D06}"/>
              </a:ext>
            </a:extLst>
          </p:cNvPr>
          <p:cNvSpPr/>
          <p:nvPr/>
        </p:nvSpPr>
        <p:spPr>
          <a:xfrm>
            <a:off x="3618271" y="0"/>
            <a:ext cx="8573729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rgbClr val="3F5061">
                  <a:alpha val="64000"/>
                </a:srgbClr>
              </a:gs>
              <a:gs pos="83000">
                <a:srgbClr val="3F5061"/>
              </a:gs>
              <a:gs pos="100000">
                <a:srgbClr val="3F506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DA2308-BACF-4FC1-88A0-BA5805205DB2}"/>
              </a:ext>
            </a:extLst>
          </p:cNvPr>
          <p:cNvSpPr txBox="1"/>
          <p:nvPr/>
        </p:nvSpPr>
        <p:spPr>
          <a:xfrm>
            <a:off x="7400270" y="3189850"/>
            <a:ext cx="40602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Gotham Light" panose="02000603030000020004" pitchFamily="2" charset="0"/>
              </a:rPr>
              <a:t>PARA PROFUNDIZAR EN LOS NÚMEROS Y EL POTENCIAL DE ESTE NEGOCIO!</a:t>
            </a:r>
            <a:endParaRPr lang="es-AR" sz="2000" dirty="0">
              <a:solidFill>
                <a:schemeClr val="bg1"/>
              </a:solidFill>
              <a:latin typeface="Gotham Light" panose="02000603030000020004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96FA88-8C01-419B-B3D8-654BCD4AF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13" y="5816357"/>
            <a:ext cx="2596577" cy="5278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5B490FE-032C-4E28-A8F1-BC7EA3C2E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8811" y="804029"/>
            <a:ext cx="836713" cy="8356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34DC8D9-CDC4-4D3F-B621-A19B91C80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102" y="696668"/>
            <a:ext cx="3066226" cy="1256774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F07F0E7-6878-4CB2-B025-C0528B4E43AB}"/>
              </a:ext>
            </a:extLst>
          </p:cNvPr>
          <p:cNvSpPr/>
          <p:nvPr/>
        </p:nvSpPr>
        <p:spPr>
          <a:xfrm rot="21409319">
            <a:off x="7511233" y="1942739"/>
            <a:ext cx="3777556" cy="1069284"/>
          </a:xfrm>
          <a:prstGeom prst="roundRect">
            <a:avLst>
              <a:gd name="adj" fmla="val 6908"/>
            </a:avLst>
          </a:prstGeom>
          <a:solidFill>
            <a:srgbClr val="F05953"/>
          </a:solidFill>
          <a:ln>
            <a:noFill/>
          </a:ln>
          <a:effectLst>
            <a:outerShdw blurRad="76200" dist="38100" dir="2700000" sx="101000" sy="101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98CF6F-CDBF-445E-86BD-EE1E88D71695}"/>
              </a:ext>
            </a:extLst>
          </p:cNvPr>
          <p:cNvSpPr txBox="1"/>
          <p:nvPr/>
        </p:nvSpPr>
        <p:spPr>
          <a:xfrm>
            <a:off x="7665102" y="1971676"/>
            <a:ext cx="351611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s-ES" sz="3600" dirty="0">
                <a:solidFill>
                  <a:schemeClr val="bg1"/>
                </a:solidFill>
                <a:latin typeface="Gotham Ultra" panose="02000603040000020004" pitchFamily="2" charset="0"/>
              </a:rPr>
              <a:t>AGENDÁ UNA ENTREVISTA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32C33B-17A5-4DC8-8542-45AABAE4FE8D}"/>
              </a:ext>
            </a:extLst>
          </p:cNvPr>
          <p:cNvSpPr txBox="1"/>
          <p:nvPr/>
        </p:nvSpPr>
        <p:spPr>
          <a:xfrm>
            <a:off x="7400270" y="4584083"/>
            <a:ext cx="406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Gotham Black" panose="02000603040000020004" pitchFamily="2" charset="0"/>
              </a:rPr>
              <a:t>+54 9 3874 08-8282</a:t>
            </a:r>
            <a:endParaRPr lang="es-AR" sz="2400" dirty="0">
              <a:solidFill>
                <a:schemeClr val="bg1"/>
              </a:solidFill>
              <a:latin typeface="Gotham Black" panose="02000603040000020004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9C8087-5149-4BFE-8C32-DA069DC7DA50}"/>
              </a:ext>
            </a:extLst>
          </p:cNvPr>
          <p:cNvSpPr txBox="1"/>
          <p:nvPr/>
        </p:nvSpPr>
        <p:spPr>
          <a:xfrm>
            <a:off x="7400270" y="4944308"/>
            <a:ext cx="4060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  <a:latin typeface="Gotham" panose="02000504050000020004" pitchFamily="2" charset="0"/>
              </a:rPr>
              <a:t>franquicias@consulmet.com.ar</a:t>
            </a:r>
            <a:endParaRPr lang="es-AR" sz="2000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80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ersona, vistiendo, hombre, sostener&#10;&#10;Descripción generada automáticamente">
            <a:extLst>
              <a:ext uri="{FF2B5EF4-FFF2-40B4-BE49-F238E27FC236}">
                <a16:creationId xmlns:a16="http://schemas.microsoft.com/office/drawing/2014/main" id="{462EE8F8-C65C-47AA-B3B2-A0ADBFD3D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b="102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7CA1994-8A8F-4775-A3F1-73AA9B2B7D06}"/>
              </a:ext>
            </a:extLst>
          </p:cNvPr>
          <p:cNvSpPr/>
          <p:nvPr/>
        </p:nvSpPr>
        <p:spPr>
          <a:xfrm>
            <a:off x="3618271" y="0"/>
            <a:ext cx="8573729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8000">
                <a:srgbClr val="3F5061">
                  <a:alpha val="64000"/>
                </a:srgbClr>
              </a:gs>
              <a:gs pos="83000">
                <a:srgbClr val="3F5061"/>
              </a:gs>
              <a:gs pos="100000">
                <a:srgbClr val="3F506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98CF6F-CDBF-445E-86BD-EE1E88D71695}"/>
              </a:ext>
            </a:extLst>
          </p:cNvPr>
          <p:cNvSpPr txBox="1"/>
          <p:nvPr/>
        </p:nvSpPr>
        <p:spPr>
          <a:xfrm>
            <a:off x="7025640" y="2250127"/>
            <a:ext cx="46634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s-ES" sz="5400" dirty="0">
                <a:solidFill>
                  <a:srgbClr val="F05953"/>
                </a:solidFill>
                <a:latin typeface="Gotham Ultra" panose="02000603040000020004" pitchFamily="2" charset="0"/>
              </a:rPr>
              <a:t>POTENCIÁ</a:t>
            </a:r>
            <a:r>
              <a:rPr lang="es-ES" sz="5400" dirty="0">
                <a:solidFill>
                  <a:srgbClr val="3F5061"/>
                </a:solidFill>
                <a:latin typeface="Gotham Ultra" panose="02000603040000020004" pitchFamily="2" charset="0"/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es-ES" sz="5400" dirty="0">
                <a:solidFill>
                  <a:schemeClr val="bg1"/>
                </a:solidFill>
                <a:latin typeface="Gotham Ultra" panose="02000603040000020004" pitchFamily="2" charset="0"/>
              </a:rPr>
              <a:t>TU CLINICA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DA2308-BACF-4FC1-88A0-BA5805205DB2}"/>
              </a:ext>
            </a:extLst>
          </p:cNvPr>
          <p:cNvSpPr txBox="1"/>
          <p:nvPr/>
        </p:nvSpPr>
        <p:spPr>
          <a:xfrm>
            <a:off x="7522189" y="3393024"/>
            <a:ext cx="3770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>
                <a:solidFill>
                  <a:schemeClr val="bg1"/>
                </a:solidFill>
                <a:latin typeface="Gotham Light" panose="02000603030000020004" pitchFamily="2" charset="0"/>
              </a:rPr>
              <a:t>INCORPORA </a:t>
            </a:r>
            <a:r>
              <a:rPr lang="es-ES" sz="2200" dirty="0">
                <a:solidFill>
                  <a:schemeClr val="bg1"/>
                </a:solidFill>
                <a:latin typeface="Gotham Light" panose="02000603030000020004" pitchFamily="2" charset="0"/>
              </a:rPr>
              <a:t>UNA NUEVA UNIDAD DE NEGOCIO, DE LA MANO DE ESPECIALISTAS!</a:t>
            </a:r>
            <a:endParaRPr lang="es-AR" sz="2200" dirty="0">
              <a:solidFill>
                <a:schemeClr val="bg1"/>
              </a:solidFill>
              <a:latin typeface="Gotham Light" panose="02000603030000020004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96FA88-8C01-419B-B3D8-654BCD4AF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02" y="5529439"/>
            <a:ext cx="3141859" cy="63869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5B490FE-032C-4E28-A8F1-BC7EA3C2E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8944" y="1054684"/>
            <a:ext cx="1012422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9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47764E05-808E-47B4-80FB-D60C3C5CD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49" y="0"/>
            <a:ext cx="4571193" cy="6858000"/>
          </a:xfrm>
          <a:prstGeom prst="rect">
            <a:avLst/>
          </a:prstGeom>
        </p:spPr>
      </p:pic>
      <p:sp>
        <p:nvSpPr>
          <p:cNvPr id="35" name="Rectángulo: esquinas diagonales cortadas 34">
            <a:extLst>
              <a:ext uri="{FF2B5EF4-FFF2-40B4-BE49-F238E27FC236}">
                <a16:creationId xmlns:a16="http://schemas.microsoft.com/office/drawing/2014/main" id="{28A4D551-02E8-4F39-907F-17849D3F1C12}"/>
              </a:ext>
            </a:extLst>
          </p:cNvPr>
          <p:cNvSpPr/>
          <p:nvPr/>
        </p:nvSpPr>
        <p:spPr>
          <a:xfrm>
            <a:off x="1263439" y="983848"/>
            <a:ext cx="4832561" cy="4346428"/>
          </a:xfrm>
          <a:prstGeom prst="snip2DiagRect">
            <a:avLst>
              <a:gd name="adj1" fmla="val 0"/>
              <a:gd name="adj2" fmla="val 19400"/>
            </a:avLst>
          </a:prstGeom>
          <a:noFill/>
          <a:ln w="28575" cap="rnd">
            <a:gradFill>
              <a:gsLst>
                <a:gs pos="0">
                  <a:srgbClr val="B5C3CF"/>
                </a:gs>
                <a:gs pos="30000">
                  <a:srgbClr val="F1F3F5"/>
                </a:gs>
                <a:gs pos="57000">
                  <a:srgbClr val="B5C3CF"/>
                </a:gs>
                <a:gs pos="81000">
                  <a:srgbClr val="F1F3F5"/>
                </a:gs>
              </a:gsLst>
              <a:lin ang="72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AA6EB6D-8E95-47FE-B0BB-EBC1D0C6669D}"/>
              </a:ext>
            </a:extLst>
          </p:cNvPr>
          <p:cNvGrpSpPr/>
          <p:nvPr/>
        </p:nvGrpSpPr>
        <p:grpSpPr>
          <a:xfrm>
            <a:off x="6999729" y="5666522"/>
            <a:ext cx="1120140" cy="725906"/>
            <a:chOff x="467654" y="717795"/>
            <a:chExt cx="1120140" cy="725906"/>
          </a:xfrm>
          <a:solidFill>
            <a:srgbClr val="475C6F"/>
          </a:solidFill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D83B718C-9610-40B8-9952-44EF59A67424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492450BF-45DA-4246-97D8-16CDB6469AF4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3787C6F-A437-42EF-A5B3-1A63CED40255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D0402AF-7B0D-4BFA-8C36-4A8754CD4156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CF8C4BB-42C3-4670-BD1D-0618FAC49E03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EC9B4418-61FF-405C-9440-0882F245CC0B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496E9F2A-9A5B-416D-AFCC-6898CD22FAF3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689F85F-B810-4F15-B876-E44D51F1E825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2F8F1902-54F7-4DED-8920-B2569B582DCB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49E0526-1F08-49CD-A293-A14A662B06E7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AD106C6D-578C-42B3-B781-44D135A96CE7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7923B474-05BD-4A77-A84B-4DF7F9D0DEA3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A9F80F34-25FE-4999-9660-CDC5455EA3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30" y="4802698"/>
            <a:ext cx="1443321" cy="301438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264EBFB9-D295-43A7-8ABE-4E8FBF1246B0}"/>
              </a:ext>
            </a:extLst>
          </p:cNvPr>
          <p:cNvSpPr txBox="1"/>
          <p:nvPr/>
        </p:nvSpPr>
        <p:spPr>
          <a:xfrm>
            <a:off x="1585023" y="1388461"/>
            <a:ext cx="39318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s-ES" sz="44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ACERCA DE </a:t>
            </a:r>
            <a:r>
              <a:rPr lang="es-ES" sz="5000" spc="-150" dirty="0">
                <a:solidFill>
                  <a:srgbClr val="475C6F"/>
                </a:solidFill>
                <a:latin typeface="Gotham Ultra" panose="02000603040000020004" pitchFamily="2" charset="0"/>
              </a:rPr>
              <a:t>NOSOTROS</a:t>
            </a:r>
            <a:endParaRPr lang="es-AR" sz="5000" spc="-150" dirty="0">
              <a:solidFill>
                <a:srgbClr val="475C6F"/>
              </a:solidFill>
              <a:latin typeface="Gotham Ultra" panose="02000603040000020004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54EF15D-1F0C-4DAA-9FE9-AF38873DA4C1}"/>
              </a:ext>
            </a:extLst>
          </p:cNvPr>
          <p:cNvSpPr txBox="1"/>
          <p:nvPr/>
        </p:nvSpPr>
        <p:spPr>
          <a:xfrm>
            <a:off x="1585022" y="2558013"/>
            <a:ext cx="39318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Somos una </a:t>
            </a:r>
            <a:r>
              <a:rPr lang="es-ES" sz="1600" dirty="0">
                <a:solidFill>
                  <a:srgbClr val="475C6F"/>
                </a:solidFill>
                <a:latin typeface="Gotham Bold" panose="02000803030000020004" pitchFamily="2" charset="0"/>
              </a:rPr>
              <a:t>empresa especializada en medicina laboral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 con más de 20 años de trayectoria.</a:t>
            </a:r>
          </a:p>
          <a:p>
            <a:pPr algn="just"/>
            <a:endParaRPr lang="es-ES" sz="1600" dirty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pPr algn="just"/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Ofrecemos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una solución integral en medicina laboral 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para las empresas que confían en nosotros y sus colaboradores, con una </a:t>
            </a:r>
            <a:r>
              <a:rPr lang="es-ES" sz="1600" dirty="0">
                <a:solidFill>
                  <a:srgbClr val="475C6F"/>
                </a:solidFill>
                <a:latin typeface="Gotham Bold" panose="02000803030000020004" pitchFamily="2" charset="0"/>
              </a:rPr>
              <a:t>metodología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 </a:t>
            </a:r>
            <a:r>
              <a:rPr lang="es-ES" sz="1600" dirty="0" smtClean="0">
                <a:solidFill>
                  <a:srgbClr val="475C6F"/>
                </a:solidFill>
                <a:latin typeface="Gotham Bold" panose="02000803030000020004" pitchFamily="2" charset="0"/>
              </a:rPr>
              <a:t>de trabajo comprobada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con los </a:t>
            </a:r>
            <a:r>
              <a:rPr lang="es-ES" sz="1600" dirty="0" smtClean="0">
                <a:solidFill>
                  <a:srgbClr val="475C6F"/>
                </a:solidFill>
                <a:latin typeface="Gotham Bold" panose="02000803030000020004" pitchFamily="2" charset="0"/>
              </a:rPr>
              <a:t>mas altos </a:t>
            </a:r>
            <a:r>
              <a:rPr lang="es-ES" sz="1600" dirty="0">
                <a:solidFill>
                  <a:srgbClr val="475C6F"/>
                </a:solidFill>
                <a:latin typeface="Gotham Bold" panose="02000803030000020004" pitchFamily="2" charset="0"/>
              </a:rPr>
              <a:t>estándares de calidad y profesionalismo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.</a:t>
            </a:r>
          </a:p>
        </p:txBody>
      </p:sp>
      <p:pic>
        <p:nvPicPr>
          <p:cNvPr id="27" name="Imagen 26" descr="Logotipo&#10;&#10;Descripción generada automáticamente">
            <a:extLst>
              <a:ext uri="{FF2B5EF4-FFF2-40B4-BE49-F238E27FC236}">
                <a16:creationId xmlns:a16="http://schemas.microsoft.com/office/drawing/2014/main" id="{071ED65E-D0D5-4A76-ACD7-EAB753472D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10" y="5548672"/>
            <a:ext cx="2556931" cy="534016"/>
          </a:xfrm>
          <a:prstGeom prst="rect">
            <a:avLst/>
          </a:prstGeom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80BCF381-3402-45E4-8092-A355BDDA28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6"/>
          <a:stretch/>
        </p:blipFill>
        <p:spPr>
          <a:xfrm>
            <a:off x="731711" y="1455297"/>
            <a:ext cx="726698" cy="966571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DB5A6878-12B1-4BA9-89DE-2E1C0B0CE2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0202" y="2720080"/>
            <a:ext cx="346473" cy="346473"/>
          </a:xfrm>
          <a:prstGeom prst="rect">
            <a:avLst/>
          </a:prstGeom>
        </p:spPr>
      </p:pic>
      <p:pic>
        <p:nvPicPr>
          <p:cNvPr id="36" name="Imagen 35" descr="Icono&#10;&#10;Descripción generada automáticamente">
            <a:extLst>
              <a:ext uri="{FF2B5EF4-FFF2-40B4-BE49-F238E27FC236}">
                <a16:creationId xmlns:a16="http://schemas.microsoft.com/office/drawing/2014/main" id="{F89ACF23-0A08-4007-B5A5-D37FDD3E4C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0202" y="3651841"/>
            <a:ext cx="346473" cy="346473"/>
          </a:xfrm>
          <a:prstGeom prst="rect">
            <a:avLst/>
          </a:prstGeom>
        </p:spPr>
      </p:pic>
      <p:pic>
        <p:nvPicPr>
          <p:cNvPr id="30" name="Imagen 29" descr="Icono&#10;&#10;Descripción generada automáticamente">
            <a:extLst>
              <a:ext uri="{FF2B5EF4-FFF2-40B4-BE49-F238E27FC236}">
                <a16:creationId xmlns:a16="http://schemas.microsoft.com/office/drawing/2014/main" id="{6A012467-7C2C-4B3A-B622-849C3747A16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210" y="6202802"/>
            <a:ext cx="379250" cy="379250"/>
          </a:xfrm>
          <a:prstGeom prst="rect">
            <a:avLst/>
          </a:prstGeom>
        </p:spPr>
      </p:pic>
      <p:pic>
        <p:nvPicPr>
          <p:cNvPr id="34" name="Imagen 33" descr="Icono&#10;&#10;Descripción generada automáticamente">
            <a:extLst>
              <a:ext uri="{FF2B5EF4-FFF2-40B4-BE49-F238E27FC236}">
                <a16:creationId xmlns:a16="http://schemas.microsoft.com/office/drawing/2014/main" id="{D9479069-F10B-4466-A081-DE7E553D0E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67" y="6202802"/>
            <a:ext cx="379250" cy="379250"/>
          </a:xfrm>
          <a:prstGeom prst="rect">
            <a:avLst/>
          </a:prstGeom>
        </p:spPr>
      </p:pic>
      <p:pic>
        <p:nvPicPr>
          <p:cNvPr id="37" name="Imagen 36" descr="Icono&#10;&#10;Descripción generada automáticamente">
            <a:extLst>
              <a:ext uri="{FF2B5EF4-FFF2-40B4-BE49-F238E27FC236}">
                <a16:creationId xmlns:a16="http://schemas.microsoft.com/office/drawing/2014/main" id="{6E95F70A-7494-40C3-A1D5-8CA412BA961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24" y="6202802"/>
            <a:ext cx="379250" cy="3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4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3DF15734-CE3A-44E5-8424-2C13A26DA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5"/>
          <a:stretch/>
        </p:blipFill>
        <p:spPr>
          <a:xfrm flipH="1">
            <a:off x="7180343" y="0"/>
            <a:ext cx="5011655" cy="6858000"/>
          </a:xfrm>
          <a:prstGeom prst="rect">
            <a:avLst/>
          </a:prstGeom>
        </p:spPr>
      </p:pic>
      <p:sp>
        <p:nvSpPr>
          <p:cNvPr id="35" name="Rectángulo: esquinas diagonales cortadas 34">
            <a:extLst>
              <a:ext uri="{FF2B5EF4-FFF2-40B4-BE49-F238E27FC236}">
                <a16:creationId xmlns:a16="http://schemas.microsoft.com/office/drawing/2014/main" id="{28A4D551-02E8-4F39-907F-17849D3F1C12}"/>
              </a:ext>
            </a:extLst>
          </p:cNvPr>
          <p:cNvSpPr/>
          <p:nvPr/>
        </p:nvSpPr>
        <p:spPr>
          <a:xfrm>
            <a:off x="1272602" y="541703"/>
            <a:ext cx="4527471" cy="5170539"/>
          </a:xfrm>
          <a:prstGeom prst="snip2DiagRect">
            <a:avLst>
              <a:gd name="adj1" fmla="val 0"/>
              <a:gd name="adj2" fmla="val 12206"/>
            </a:avLst>
          </a:prstGeom>
          <a:noFill/>
          <a:ln w="28575" cap="rnd">
            <a:gradFill>
              <a:gsLst>
                <a:gs pos="0">
                  <a:srgbClr val="B5C3CF"/>
                </a:gs>
                <a:gs pos="30000">
                  <a:srgbClr val="F1F3F5"/>
                </a:gs>
                <a:gs pos="57000">
                  <a:srgbClr val="B5C3CF"/>
                </a:gs>
                <a:gs pos="81000">
                  <a:srgbClr val="F1F3F5"/>
                </a:gs>
              </a:gsLst>
              <a:lin ang="7200000" scaled="0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AA6EB6D-8E95-47FE-B0BB-EBC1D0C6669D}"/>
              </a:ext>
            </a:extLst>
          </p:cNvPr>
          <p:cNvGrpSpPr/>
          <p:nvPr/>
        </p:nvGrpSpPr>
        <p:grpSpPr>
          <a:xfrm>
            <a:off x="6999729" y="5666522"/>
            <a:ext cx="1120140" cy="725906"/>
            <a:chOff x="467654" y="717795"/>
            <a:chExt cx="1120140" cy="725906"/>
          </a:xfrm>
          <a:solidFill>
            <a:srgbClr val="475C6F"/>
          </a:solidFill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D83B718C-9610-40B8-9952-44EF59A67424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492450BF-45DA-4246-97D8-16CDB6469AF4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3787C6F-A437-42EF-A5B3-1A63CED40255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D0402AF-7B0D-4BFA-8C36-4A8754CD4156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CF8C4BB-42C3-4670-BD1D-0618FAC49E03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EC9B4418-61FF-405C-9440-0882F245CC0B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496E9F2A-9A5B-416D-AFCC-6898CD22FAF3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689F85F-B810-4F15-B876-E44D51F1E825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2F8F1902-54F7-4DED-8920-B2569B582DCB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49E0526-1F08-49CD-A293-A14A662B06E7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AD106C6D-578C-42B3-B781-44D135A96CE7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7923B474-05BD-4A77-A84B-4DF7F9D0DEA3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A9F80F34-25FE-4999-9660-CDC5455EA3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66" y="5929771"/>
            <a:ext cx="2113166" cy="441335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264EBFB9-D295-43A7-8ABE-4E8FBF1246B0}"/>
              </a:ext>
            </a:extLst>
          </p:cNvPr>
          <p:cNvSpPr txBox="1"/>
          <p:nvPr/>
        </p:nvSpPr>
        <p:spPr>
          <a:xfrm>
            <a:off x="1585023" y="757039"/>
            <a:ext cx="4571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s-ES" sz="44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NUESTRO </a:t>
            </a:r>
            <a:r>
              <a:rPr lang="es-ES" sz="5000" spc="-150" dirty="0">
                <a:solidFill>
                  <a:srgbClr val="475C6F"/>
                </a:solidFill>
                <a:latin typeface="Gotham Ultra" panose="02000603040000020004" pitchFamily="2" charset="0"/>
              </a:rPr>
              <a:t>PROPOSITO</a:t>
            </a:r>
            <a:endParaRPr lang="es-AR" sz="5000" spc="-150" dirty="0">
              <a:solidFill>
                <a:srgbClr val="475C6F"/>
              </a:solidFill>
              <a:latin typeface="Gotham Ultra" panose="02000603040000020004" pitchFamily="2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54EF15D-1F0C-4DAA-9FE9-AF38873DA4C1}"/>
              </a:ext>
            </a:extLst>
          </p:cNvPr>
          <p:cNvSpPr txBox="1"/>
          <p:nvPr/>
        </p:nvSpPr>
        <p:spPr>
          <a:xfrm>
            <a:off x="1585023" y="1926590"/>
            <a:ext cx="42150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Asistimos 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a las empresas, tanto del sector público, como privado, que tengan necesidades relacionadas con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la salud ocupacional de su personal.</a:t>
            </a:r>
            <a:endParaRPr lang="es-ES" sz="1600" dirty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endParaRPr lang="es-ES" sz="1600" dirty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pPr algn="just"/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Nuestro servicio garantiza un seguimiento profesional y personalizado, apoyado en procesos y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tecnologías 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que permiten a nuestros clientes mitigar problemas de ausentismo, prevenir enfermedades,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contar con Aptos Laborales a tiempo y digitalizados, entre </a:t>
            </a:r>
            <a:r>
              <a:rPr lang="es-ES" sz="1600" dirty="0">
                <a:solidFill>
                  <a:srgbClr val="475C6F"/>
                </a:solidFill>
                <a:latin typeface="Gotham" panose="02000504050000020004" pitchFamily="2" charset="0"/>
              </a:rPr>
              <a:t>otros </a:t>
            </a:r>
            <a:r>
              <a:rPr lang="es-ES" sz="1600" dirty="0" smtClean="0">
                <a:solidFill>
                  <a:srgbClr val="475C6F"/>
                </a:solidFill>
                <a:latin typeface="Gotham" panose="02000504050000020004" pitchFamily="2" charset="0"/>
              </a:rPr>
              <a:t>servicios médicos especializados. </a:t>
            </a:r>
            <a:endParaRPr lang="es-ES" sz="1600" dirty="0">
              <a:solidFill>
                <a:srgbClr val="475C6F"/>
              </a:solidFill>
              <a:latin typeface="Gotham" panose="02000504050000020004" pitchFamily="2" charset="0"/>
            </a:endParaRPr>
          </a:p>
          <a:p>
            <a:endParaRPr lang="es-ES" sz="1600" dirty="0">
              <a:solidFill>
                <a:srgbClr val="475C6F"/>
              </a:solidFill>
              <a:latin typeface="Gotham" panose="02000504050000020004" pitchFamily="2" charset="0"/>
            </a:endParaRPr>
          </a:p>
        </p:txBody>
      </p:sp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A9D8F305-3679-4557-ACD0-40170B7A9D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6"/>
          <a:stretch/>
        </p:blipFill>
        <p:spPr>
          <a:xfrm>
            <a:off x="731711" y="796184"/>
            <a:ext cx="726698" cy="966571"/>
          </a:xfrm>
          <a:prstGeom prst="rect">
            <a:avLst/>
          </a:prstGeom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7EED378D-2D5D-4CBF-85D9-91E6BF4A6E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0202" y="2017236"/>
            <a:ext cx="346473" cy="346473"/>
          </a:xfrm>
          <a:prstGeom prst="rect">
            <a:avLst/>
          </a:prstGeom>
        </p:spPr>
      </p:pic>
      <p:pic>
        <p:nvPicPr>
          <p:cNvPr id="34" name="Imagen 33" descr="Icono&#10;&#10;Descripción generada automáticamente">
            <a:extLst>
              <a:ext uri="{FF2B5EF4-FFF2-40B4-BE49-F238E27FC236}">
                <a16:creationId xmlns:a16="http://schemas.microsoft.com/office/drawing/2014/main" id="{D22A3CF9-34E1-44DE-9160-B437954747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0202" y="3255763"/>
            <a:ext cx="346473" cy="346473"/>
          </a:xfrm>
          <a:prstGeom prst="rect">
            <a:avLst/>
          </a:prstGeom>
        </p:spPr>
      </p:pic>
      <p:pic>
        <p:nvPicPr>
          <p:cNvPr id="37" name="Imagen 36" descr="Icono&#10;&#10;Descripción generada automáticamente">
            <a:extLst>
              <a:ext uri="{FF2B5EF4-FFF2-40B4-BE49-F238E27FC236}">
                <a16:creationId xmlns:a16="http://schemas.microsoft.com/office/drawing/2014/main" id="{4B37D57A-4B82-4401-9084-072831C7A1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017" y="6202802"/>
            <a:ext cx="379250" cy="379250"/>
          </a:xfrm>
          <a:prstGeom prst="rect">
            <a:avLst/>
          </a:prstGeom>
        </p:spPr>
      </p:pic>
      <p:pic>
        <p:nvPicPr>
          <p:cNvPr id="39" name="Imagen 38" descr="Icono&#10;&#10;Descripción generada automáticamente">
            <a:extLst>
              <a:ext uri="{FF2B5EF4-FFF2-40B4-BE49-F238E27FC236}">
                <a16:creationId xmlns:a16="http://schemas.microsoft.com/office/drawing/2014/main" id="{95CC024B-62D5-46A0-AF58-9554CE689D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374" y="6202802"/>
            <a:ext cx="379250" cy="379250"/>
          </a:xfrm>
          <a:prstGeom prst="rect">
            <a:avLst/>
          </a:prstGeom>
        </p:spPr>
      </p:pic>
      <p:pic>
        <p:nvPicPr>
          <p:cNvPr id="41" name="Imagen 40" descr="Icono&#10;&#10;Descripción generada automáticamente">
            <a:extLst>
              <a:ext uri="{FF2B5EF4-FFF2-40B4-BE49-F238E27FC236}">
                <a16:creationId xmlns:a16="http://schemas.microsoft.com/office/drawing/2014/main" id="{0882EBAC-DCAA-473A-AC1A-4A950DB42A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731" y="6202802"/>
            <a:ext cx="379250" cy="3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0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diagonales cortadas 1">
            <a:extLst>
              <a:ext uri="{FF2B5EF4-FFF2-40B4-BE49-F238E27FC236}">
                <a16:creationId xmlns:a16="http://schemas.microsoft.com/office/drawing/2014/main" id="{A532D333-F12E-4198-93CB-A5F1D3D54814}"/>
              </a:ext>
            </a:extLst>
          </p:cNvPr>
          <p:cNvSpPr/>
          <p:nvPr/>
        </p:nvSpPr>
        <p:spPr>
          <a:xfrm>
            <a:off x="1162539" y="1255066"/>
            <a:ext cx="4392773" cy="4448430"/>
          </a:xfrm>
          <a:prstGeom prst="snip2DiagRect">
            <a:avLst>
              <a:gd name="adj1" fmla="val 0"/>
              <a:gd name="adj2" fmla="val 12206"/>
            </a:avLst>
          </a:prstGeom>
          <a:noFill/>
          <a:ln w="28575" cap="rnd">
            <a:gradFill>
              <a:gsLst>
                <a:gs pos="0">
                  <a:srgbClr val="475C6F"/>
                </a:gs>
                <a:gs pos="30000">
                  <a:srgbClr val="B5C3CF"/>
                </a:gs>
                <a:gs pos="57000">
                  <a:srgbClr val="3F5061"/>
                </a:gs>
                <a:gs pos="85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AA6EB6D-8E95-47FE-B0BB-EBC1D0C6669D}"/>
              </a:ext>
            </a:extLst>
          </p:cNvPr>
          <p:cNvGrpSpPr/>
          <p:nvPr/>
        </p:nvGrpSpPr>
        <p:grpSpPr>
          <a:xfrm rot="16200000">
            <a:off x="10862162" y="-26714"/>
            <a:ext cx="1120140" cy="725906"/>
            <a:chOff x="467654" y="717795"/>
            <a:chExt cx="1120140" cy="725906"/>
          </a:xfrm>
          <a:solidFill>
            <a:srgbClr val="475C6F"/>
          </a:solidFill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D83B718C-9610-40B8-9952-44EF59A67424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492450BF-45DA-4246-97D8-16CDB6469AF4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3787C6F-A437-42EF-A5B3-1A63CED40255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D0402AF-7B0D-4BFA-8C36-4A8754CD4156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CF8C4BB-42C3-4670-BD1D-0618FAC49E03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EC9B4418-61FF-405C-9440-0882F245CC0B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496E9F2A-9A5B-416D-AFCC-6898CD22FAF3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689F85F-B810-4F15-B876-E44D51F1E825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2F8F1902-54F7-4DED-8920-B2569B582DCB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49E0526-1F08-49CD-A293-A14A662B06E7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AD106C6D-578C-42B3-B781-44D135A96CE7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7923B474-05BD-4A77-A84B-4DF7F9D0DEA3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A9F80F34-25FE-4999-9660-CDC5455EA3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35" y="4960068"/>
            <a:ext cx="4033359" cy="842368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854EF15D-1F0C-4DAA-9FE9-AF38873DA4C1}"/>
              </a:ext>
            </a:extLst>
          </p:cNvPr>
          <p:cNvSpPr txBox="1"/>
          <p:nvPr/>
        </p:nvSpPr>
        <p:spPr>
          <a:xfrm>
            <a:off x="1422670" y="2717995"/>
            <a:ext cx="40923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5C6F"/>
                </a:solidFill>
                <a:latin typeface="Gotham Light" panose="02000603030000020004" pitchFamily="2" charset="0"/>
              </a:rPr>
              <a:t>Brindar un servicio de calidad profesional y humana, abocado al cuidado de la salud ocupacional de los colaboradores de nuestros clientes, para impulsar la productividad de las Empresas mediante un sistema de franquicias con tecnología de punta.</a:t>
            </a:r>
            <a:endParaRPr lang="es-AR" dirty="0">
              <a:solidFill>
                <a:srgbClr val="475C6F"/>
              </a:solidFill>
              <a:latin typeface="Gotham Light" panose="02000603030000020004" pitchFamily="2" charset="0"/>
            </a:endParaRPr>
          </a:p>
        </p:txBody>
      </p:sp>
      <p:sp>
        <p:nvSpPr>
          <p:cNvPr id="34" name="Círculo: vacío 33">
            <a:extLst>
              <a:ext uri="{FF2B5EF4-FFF2-40B4-BE49-F238E27FC236}">
                <a16:creationId xmlns:a16="http://schemas.microsoft.com/office/drawing/2014/main" id="{88D8BF8D-C564-416E-A8F5-303EA24D35A3}"/>
              </a:ext>
            </a:extLst>
          </p:cNvPr>
          <p:cNvSpPr/>
          <p:nvPr/>
        </p:nvSpPr>
        <p:spPr>
          <a:xfrm>
            <a:off x="-861084" y="626253"/>
            <a:ext cx="1589176" cy="1589176"/>
          </a:xfrm>
          <a:prstGeom prst="donut">
            <a:avLst>
              <a:gd name="adj" fmla="val 15147"/>
            </a:avLst>
          </a:prstGeom>
          <a:gradFill>
            <a:gsLst>
              <a:gs pos="10000">
                <a:srgbClr val="D4280B"/>
              </a:gs>
              <a:gs pos="61000">
                <a:srgbClr val="475C6F"/>
              </a:gs>
              <a:gs pos="39000">
                <a:srgbClr val="475C6F"/>
              </a:gs>
              <a:gs pos="81000">
                <a:srgbClr val="D5584F"/>
              </a:gs>
            </a:gsLst>
            <a:lin ang="9000000" scaled="0"/>
          </a:gra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7EFA03F-01BB-4E49-B245-8016BDD0D9EA}"/>
              </a:ext>
            </a:extLst>
          </p:cNvPr>
          <p:cNvSpPr txBox="1"/>
          <p:nvPr/>
        </p:nvSpPr>
        <p:spPr>
          <a:xfrm>
            <a:off x="1370895" y="660265"/>
            <a:ext cx="710740" cy="1208344"/>
          </a:xfrm>
          <a:prstGeom prst="rect">
            <a:avLst/>
          </a:prstGeom>
          <a:solidFill>
            <a:srgbClr val="F1F3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endParaRPr lang="es-ES" sz="72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  <a:p>
            <a:pPr algn="ctr">
              <a:lnSpc>
                <a:spcPts val="4200"/>
              </a:lnSpc>
            </a:pPr>
            <a:r>
              <a:rPr lang="es-ES" sz="72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“</a:t>
            </a:r>
            <a:endParaRPr lang="es-AR" sz="72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64EBFB9-D295-43A7-8ABE-4E8FBF1246B0}"/>
              </a:ext>
            </a:extLst>
          </p:cNvPr>
          <p:cNvSpPr txBox="1"/>
          <p:nvPr/>
        </p:nvSpPr>
        <p:spPr>
          <a:xfrm>
            <a:off x="1422671" y="1513145"/>
            <a:ext cx="31188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s-ES" sz="40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NUESTRA</a:t>
            </a:r>
            <a:r>
              <a:rPr lang="es-ES" sz="44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 </a:t>
            </a:r>
            <a:r>
              <a:rPr lang="es-ES" sz="50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MISIÓN</a:t>
            </a:r>
            <a:endParaRPr lang="es-AR" sz="50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06F19CE-CEA9-42B5-A689-82F9EF5D8460}"/>
              </a:ext>
            </a:extLst>
          </p:cNvPr>
          <p:cNvSpPr txBox="1"/>
          <p:nvPr/>
        </p:nvSpPr>
        <p:spPr>
          <a:xfrm>
            <a:off x="4418690" y="5189949"/>
            <a:ext cx="600350" cy="1208344"/>
          </a:xfrm>
          <a:prstGeom prst="rect">
            <a:avLst/>
          </a:prstGeom>
          <a:solidFill>
            <a:srgbClr val="F1F3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endParaRPr lang="es-ES" sz="72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  <a:p>
            <a:pPr algn="ctr">
              <a:lnSpc>
                <a:spcPts val="4200"/>
              </a:lnSpc>
            </a:pPr>
            <a:r>
              <a:rPr lang="es-ES" sz="72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”</a:t>
            </a:r>
            <a:endParaRPr lang="es-AR" sz="72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37" name="Rectángulo: esquinas diagonales cortadas 36">
            <a:extLst>
              <a:ext uri="{FF2B5EF4-FFF2-40B4-BE49-F238E27FC236}">
                <a16:creationId xmlns:a16="http://schemas.microsoft.com/office/drawing/2014/main" id="{E2D4CCA2-42F5-4C30-8C48-917DA49F54E3}"/>
              </a:ext>
            </a:extLst>
          </p:cNvPr>
          <p:cNvSpPr/>
          <p:nvPr/>
        </p:nvSpPr>
        <p:spPr>
          <a:xfrm>
            <a:off x="6452252" y="1255066"/>
            <a:ext cx="4874357" cy="3057854"/>
          </a:xfrm>
          <a:prstGeom prst="snip2DiagRect">
            <a:avLst>
              <a:gd name="adj1" fmla="val 0"/>
              <a:gd name="adj2" fmla="val 12206"/>
            </a:avLst>
          </a:prstGeom>
          <a:noFill/>
          <a:ln w="28575" cap="rnd">
            <a:gradFill>
              <a:gsLst>
                <a:gs pos="0">
                  <a:srgbClr val="475C6F"/>
                </a:gs>
                <a:gs pos="30000">
                  <a:srgbClr val="B5C3CF"/>
                </a:gs>
                <a:gs pos="57000">
                  <a:srgbClr val="3F5061"/>
                </a:gs>
                <a:gs pos="85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FC17277-1C14-444F-8E16-2C015584E36B}"/>
              </a:ext>
            </a:extLst>
          </p:cNvPr>
          <p:cNvSpPr txBox="1"/>
          <p:nvPr/>
        </p:nvSpPr>
        <p:spPr>
          <a:xfrm>
            <a:off x="6712383" y="2717995"/>
            <a:ext cx="4591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475C6F"/>
                </a:solidFill>
                <a:latin typeface="Gotham Light" panose="02000603030000020004" pitchFamily="2" charset="0"/>
              </a:rPr>
              <a:t>Ser una empresa líder en el mercado de la medicina laboral a nivel nacional, brindando soluciones adaptadas a las exigencias de nuestros clientes.</a:t>
            </a:r>
            <a:endParaRPr lang="es-AR" dirty="0">
              <a:solidFill>
                <a:srgbClr val="475C6F"/>
              </a:solidFill>
              <a:latin typeface="Gotham Light" panose="02000603030000020004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119B734-AF4D-4C8E-9F6A-32D04D4EFB5C}"/>
              </a:ext>
            </a:extLst>
          </p:cNvPr>
          <p:cNvSpPr txBox="1"/>
          <p:nvPr/>
        </p:nvSpPr>
        <p:spPr>
          <a:xfrm>
            <a:off x="6669351" y="660265"/>
            <a:ext cx="693254" cy="1208344"/>
          </a:xfrm>
          <a:prstGeom prst="rect">
            <a:avLst/>
          </a:prstGeom>
          <a:solidFill>
            <a:srgbClr val="F1F3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endParaRPr lang="es-ES" sz="7200" spc="-150" dirty="0">
              <a:solidFill>
                <a:srgbClr val="475C6F"/>
              </a:solidFill>
              <a:latin typeface="Gotham Ultra" panose="02000603040000020004" pitchFamily="2" charset="0"/>
            </a:endParaRPr>
          </a:p>
          <a:p>
            <a:pPr algn="ctr">
              <a:lnSpc>
                <a:spcPts val="4200"/>
              </a:lnSpc>
            </a:pPr>
            <a:r>
              <a:rPr lang="es-ES" sz="7200" spc="-150" dirty="0">
                <a:solidFill>
                  <a:srgbClr val="475C6F"/>
                </a:solidFill>
                <a:latin typeface="Gotham Ultra" panose="02000603040000020004" pitchFamily="2" charset="0"/>
              </a:rPr>
              <a:t>“</a:t>
            </a:r>
            <a:endParaRPr lang="es-AR" sz="7200" spc="-150" dirty="0">
              <a:solidFill>
                <a:srgbClr val="475C6F"/>
              </a:solidFill>
              <a:latin typeface="Gotham Ultra" panose="02000603040000020004" pitchFamily="2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6E282AE-FD5B-450B-9642-106B9C47F692}"/>
              </a:ext>
            </a:extLst>
          </p:cNvPr>
          <p:cNvSpPr txBox="1"/>
          <p:nvPr/>
        </p:nvSpPr>
        <p:spPr>
          <a:xfrm>
            <a:off x="6712383" y="1513145"/>
            <a:ext cx="4571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s-ES" sz="40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NUESTRA</a:t>
            </a:r>
            <a:r>
              <a:rPr lang="es-ES" sz="44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 </a:t>
            </a:r>
            <a:r>
              <a:rPr lang="es-ES" sz="5000" spc="-150" dirty="0">
                <a:solidFill>
                  <a:srgbClr val="475C6F"/>
                </a:solidFill>
                <a:latin typeface="Gotham Ultra" panose="02000603040000020004" pitchFamily="2" charset="0"/>
              </a:rPr>
              <a:t>VISIÓN</a:t>
            </a:r>
            <a:endParaRPr lang="es-AR" sz="5000" spc="-150" dirty="0">
              <a:solidFill>
                <a:srgbClr val="475C6F"/>
              </a:solidFill>
              <a:latin typeface="Gotham Ultra" panose="02000603040000020004" pitchFamily="2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F0B1FCA-9636-4339-9593-9095D158E5B4}"/>
              </a:ext>
            </a:extLst>
          </p:cNvPr>
          <p:cNvSpPr txBox="1"/>
          <p:nvPr/>
        </p:nvSpPr>
        <p:spPr>
          <a:xfrm>
            <a:off x="10363201" y="3846619"/>
            <a:ext cx="700974" cy="1208344"/>
          </a:xfrm>
          <a:prstGeom prst="rect">
            <a:avLst/>
          </a:prstGeom>
          <a:solidFill>
            <a:srgbClr val="F1F3F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endParaRPr lang="es-ES" sz="7200" spc="-150" dirty="0">
              <a:solidFill>
                <a:srgbClr val="475C6F"/>
              </a:solidFill>
              <a:latin typeface="Gotham Ultra" panose="02000603040000020004" pitchFamily="2" charset="0"/>
            </a:endParaRPr>
          </a:p>
          <a:p>
            <a:pPr algn="ctr">
              <a:lnSpc>
                <a:spcPts val="4200"/>
              </a:lnSpc>
            </a:pPr>
            <a:r>
              <a:rPr lang="es-ES" sz="7200" spc="-150" dirty="0">
                <a:solidFill>
                  <a:srgbClr val="475C6F"/>
                </a:solidFill>
                <a:latin typeface="Gotham Ultra" panose="02000603040000020004" pitchFamily="2" charset="0"/>
              </a:rPr>
              <a:t>”</a:t>
            </a:r>
            <a:endParaRPr lang="es-AR" sz="7200" spc="-150" dirty="0">
              <a:solidFill>
                <a:srgbClr val="475C6F"/>
              </a:solidFill>
              <a:latin typeface="Gotham Ultra" panose="02000603040000020004" pitchFamily="2" charset="0"/>
            </a:endParaRPr>
          </a:p>
        </p:txBody>
      </p:sp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5B3EF735-0BEB-4BCA-ADFA-CDBF4D43BC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3692" y="2067065"/>
            <a:ext cx="417175" cy="417175"/>
          </a:xfrm>
          <a:prstGeom prst="rect">
            <a:avLst/>
          </a:prstGeom>
        </p:spPr>
      </p:pic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463" y="2084714"/>
            <a:ext cx="417175" cy="4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450412-5D3D-4683-AB06-E7A2ADAF2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r="2238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E5D959D-A0B9-4551-B216-997752919B07}"/>
              </a:ext>
            </a:extLst>
          </p:cNvPr>
          <p:cNvSpPr txBox="1"/>
          <p:nvPr/>
        </p:nvSpPr>
        <p:spPr>
          <a:xfrm>
            <a:off x="934990" y="912265"/>
            <a:ext cx="33931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es-ES" sz="40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NUESTROS</a:t>
            </a:r>
            <a:r>
              <a:rPr lang="es-ES" sz="4400" spc="-150" dirty="0">
                <a:solidFill>
                  <a:srgbClr val="475C6F"/>
                </a:solidFill>
                <a:latin typeface="Gotham Light" panose="02000603030000020004" pitchFamily="2" charset="0"/>
              </a:rPr>
              <a:t> </a:t>
            </a:r>
            <a:r>
              <a:rPr lang="es-ES" sz="50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VALORES</a:t>
            </a:r>
            <a:endParaRPr lang="es-AR" sz="50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5" name="Círculo: vacío 4">
            <a:extLst>
              <a:ext uri="{FF2B5EF4-FFF2-40B4-BE49-F238E27FC236}">
                <a16:creationId xmlns:a16="http://schemas.microsoft.com/office/drawing/2014/main" id="{17F14F4F-DD5D-4110-BB9E-E37460491BB1}"/>
              </a:ext>
            </a:extLst>
          </p:cNvPr>
          <p:cNvSpPr/>
          <p:nvPr/>
        </p:nvSpPr>
        <p:spPr>
          <a:xfrm>
            <a:off x="-861084" y="626253"/>
            <a:ext cx="1589176" cy="1589176"/>
          </a:xfrm>
          <a:prstGeom prst="donut">
            <a:avLst>
              <a:gd name="adj" fmla="val 15147"/>
            </a:avLst>
          </a:prstGeom>
          <a:gradFill>
            <a:gsLst>
              <a:gs pos="10000">
                <a:srgbClr val="D4280B"/>
              </a:gs>
              <a:gs pos="61000">
                <a:srgbClr val="475C6F"/>
              </a:gs>
              <a:gs pos="39000">
                <a:srgbClr val="475C6F"/>
              </a:gs>
              <a:gs pos="81000">
                <a:srgbClr val="D5584F"/>
              </a:gs>
            </a:gsLst>
            <a:lin ang="9000000" scaled="0"/>
          </a:gradFill>
          <a:ln>
            <a:noFill/>
          </a:ln>
          <a:effectLst>
            <a:outerShdw blurRad="762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A981A7A-F1B1-4367-A1CE-8F3AF905361E}"/>
              </a:ext>
            </a:extLst>
          </p:cNvPr>
          <p:cNvGrpSpPr/>
          <p:nvPr/>
        </p:nvGrpSpPr>
        <p:grpSpPr>
          <a:xfrm rot="16200000">
            <a:off x="10727200" y="5296996"/>
            <a:ext cx="1497040" cy="1004439"/>
            <a:chOff x="467654" y="717795"/>
            <a:chExt cx="1120140" cy="725906"/>
          </a:xfrm>
          <a:solidFill>
            <a:srgbClr val="F05953"/>
          </a:solidFill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58AAC21-C971-4116-A165-27B3276775C1}"/>
                </a:ext>
              </a:extLst>
            </p:cNvPr>
            <p:cNvSpPr/>
            <p:nvPr/>
          </p:nvSpPr>
          <p:spPr>
            <a:xfrm>
              <a:off x="46765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03D59B4-7817-47E9-8B3B-6196141611A6}"/>
                </a:ext>
              </a:extLst>
            </p:cNvPr>
            <p:cNvSpPr/>
            <p:nvPr/>
          </p:nvSpPr>
          <p:spPr>
            <a:xfrm>
              <a:off x="82579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559FA67-2C90-4501-B32E-5F00C891D23A}"/>
                </a:ext>
              </a:extLst>
            </p:cNvPr>
            <p:cNvSpPr/>
            <p:nvPr/>
          </p:nvSpPr>
          <p:spPr>
            <a:xfrm>
              <a:off x="118393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6D0AD2C1-EC7B-4A66-BD3C-0B25F963EAD2}"/>
                </a:ext>
              </a:extLst>
            </p:cNvPr>
            <p:cNvSpPr/>
            <p:nvPr/>
          </p:nvSpPr>
          <p:spPr>
            <a:xfrm>
              <a:off x="1542074" y="71779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E696A86A-D556-44FC-A629-8970561F1E69}"/>
                </a:ext>
              </a:extLst>
            </p:cNvPr>
            <p:cNvSpPr/>
            <p:nvPr/>
          </p:nvSpPr>
          <p:spPr>
            <a:xfrm>
              <a:off x="46765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C3CD11A-9044-4D35-B2B3-AE9AA4F3AB9A}"/>
                </a:ext>
              </a:extLst>
            </p:cNvPr>
            <p:cNvSpPr/>
            <p:nvPr/>
          </p:nvSpPr>
          <p:spPr>
            <a:xfrm>
              <a:off x="82579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E8799CA2-40D0-4429-B333-B9C959075613}"/>
                </a:ext>
              </a:extLst>
            </p:cNvPr>
            <p:cNvSpPr/>
            <p:nvPr/>
          </p:nvSpPr>
          <p:spPr>
            <a:xfrm>
              <a:off x="118393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89E72BA-B3C2-40A4-BA76-932ADC5B09D4}"/>
                </a:ext>
              </a:extLst>
            </p:cNvPr>
            <p:cNvSpPr/>
            <p:nvPr/>
          </p:nvSpPr>
          <p:spPr>
            <a:xfrm>
              <a:off x="1542074" y="1046458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A8FED383-480A-46E0-BFB8-F514A4982307}"/>
                </a:ext>
              </a:extLst>
            </p:cNvPr>
            <p:cNvSpPr/>
            <p:nvPr/>
          </p:nvSpPr>
          <p:spPr>
            <a:xfrm>
              <a:off x="46765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EA2C2360-CAC0-44F0-BD51-5556582165F8}"/>
                </a:ext>
              </a:extLst>
            </p:cNvPr>
            <p:cNvSpPr/>
            <p:nvPr/>
          </p:nvSpPr>
          <p:spPr>
            <a:xfrm>
              <a:off x="82579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4426F2E-3A84-4E90-962F-D3B523A88A16}"/>
                </a:ext>
              </a:extLst>
            </p:cNvPr>
            <p:cNvSpPr/>
            <p:nvPr/>
          </p:nvSpPr>
          <p:spPr>
            <a:xfrm>
              <a:off x="118393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5ABE103-0EA3-450A-99AD-F8376704DA0B}"/>
                </a:ext>
              </a:extLst>
            </p:cNvPr>
            <p:cNvSpPr/>
            <p:nvPr/>
          </p:nvSpPr>
          <p:spPr>
            <a:xfrm>
              <a:off x="1542074" y="1397981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78856A4-1DEF-4C50-8A98-597386EBA319}"/>
              </a:ext>
            </a:extLst>
          </p:cNvPr>
          <p:cNvSpPr txBox="1"/>
          <p:nvPr/>
        </p:nvSpPr>
        <p:spPr>
          <a:xfrm>
            <a:off x="1514208" y="2506041"/>
            <a:ext cx="400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475C6F"/>
                </a:solidFill>
                <a:latin typeface="Gotham Black" panose="02000603040000020004" pitchFamily="2" charset="0"/>
              </a:rPr>
              <a:t>CALIDAD PROFESIONAL</a:t>
            </a:r>
            <a:endParaRPr lang="es-AR" sz="2200" dirty="0">
              <a:solidFill>
                <a:srgbClr val="F05953"/>
              </a:solidFill>
              <a:latin typeface="Gotham Black" panose="02000603040000020004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C60FB3B-B595-427F-8DFA-D23589A64572}"/>
              </a:ext>
            </a:extLst>
          </p:cNvPr>
          <p:cNvSpPr txBox="1"/>
          <p:nvPr/>
        </p:nvSpPr>
        <p:spPr>
          <a:xfrm>
            <a:off x="1514208" y="3281518"/>
            <a:ext cx="4145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475C6F"/>
                </a:solidFill>
                <a:latin typeface="Gotham Black" panose="02000603040000020004" pitchFamily="2" charset="0"/>
              </a:rPr>
              <a:t>ORIENTACIÓN AL CLIENTE</a:t>
            </a:r>
            <a:endParaRPr lang="es-AR" sz="2200" dirty="0">
              <a:solidFill>
                <a:srgbClr val="F05953"/>
              </a:solidFill>
              <a:latin typeface="Gotham Black" panose="02000603040000020004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E305AED-56BF-4654-85D6-B6AF046FFE58}"/>
              </a:ext>
            </a:extLst>
          </p:cNvPr>
          <p:cNvSpPr txBox="1"/>
          <p:nvPr/>
        </p:nvSpPr>
        <p:spPr>
          <a:xfrm>
            <a:off x="1514208" y="4056995"/>
            <a:ext cx="400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475C6F"/>
                </a:solidFill>
                <a:latin typeface="Gotham Black" panose="02000603040000020004" pitchFamily="2" charset="0"/>
              </a:rPr>
              <a:t>INNOVACIÓN</a:t>
            </a:r>
            <a:endParaRPr lang="es-AR" sz="2200" dirty="0">
              <a:solidFill>
                <a:srgbClr val="F05953"/>
              </a:solidFill>
              <a:latin typeface="Gotham Black" panose="02000603040000020004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9F14E52-3EA4-4ECD-B20B-0927F09AB318}"/>
              </a:ext>
            </a:extLst>
          </p:cNvPr>
          <p:cNvSpPr txBox="1"/>
          <p:nvPr/>
        </p:nvSpPr>
        <p:spPr>
          <a:xfrm>
            <a:off x="1514208" y="4846795"/>
            <a:ext cx="400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475C6F"/>
                </a:solidFill>
                <a:latin typeface="Gotham Black" panose="02000603040000020004" pitchFamily="2" charset="0"/>
              </a:rPr>
              <a:t>TRABAJO EN EQUIPO</a:t>
            </a:r>
            <a:endParaRPr lang="es-AR" sz="2200" dirty="0">
              <a:solidFill>
                <a:srgbClr val="F05953"/>
              </a:solidFill>
              <a:latin typeface="Gotham Black" panose="02000603040000020004" pitchFamily="2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005E907-8092-44F8-95A6-C0765D739A6A}"/>
              </a:ext>
            </a:extLst>
          </p:cNvPr>
          <p:cNvSpPr txBox="1"/>
          <p:nvPr/>
        </p:nvSpPr>
        <p:spPr>
          <a:xfrm>
            <a:off x="1514208" y="5633945"/>
            <a:ext cx="4006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475C6F"/>
                </a:solidFill>
                <a:latin typeface="Gotham Black" panose="02000603040000020004" pitchFamily="2" charset="0"/>
              </a:rPr>
              <a:t>COMPROMISO</a:t>
            </a:r>
            <a:endParaRPr lang="es-AR" sz="2200" dirty="0">
              <a:solidFill>
                <a:srgbClr val="F05953"/>
              </a:solidFill>
              <a:latin typeface="Gotham Black" panose="02000603040000020004" pitchFamily="2" charset="0"/>
            </a:endParaRPr>
          </a:p>
        </p:txBody>
      </p:sp>
      <p:pic>
        <p:nvPicPr>
          <p:cNvPr id="30" name="Imagen 29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589" y="2522147"/>
            <a:ext cx="417175" cy="417175"/>
          </a:xfrm>
          <a:prstGeom prst="rect">
            <a:avLst/>
          </a:prstGeom>
        </p:spPr>
      </p:pic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589" y="3295230"/>
            <a:ext cx="417175" cy="417175"/>
          </a:xfrm>
          <a:prstGeom prst="rect">
            <a:avLst/>
          </a:prstGeom>
        </p:spPr>
      </p:pic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766" y="4083670"/>
            <a:ext cx="417175" cy="417175"/>
          </a:xfrm>
          <a:prstGeom prst="rect">
            <a:avLst/>
          </a:prstGeom>
        </p:spPr>
      </p:pic>
      <p:pic>
        <p:nvPicPr>
          <p:cNvPr id="33" name="Imagen 32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765" y="4872110"/>
            <a:ext cx="417175" cy="417175"/>
          </a:xfrm>
          <a:prstGeom prst="rect">
            <a:avLst/>
          </a:prstGeom>
        </p:spPr>
      </p:pic>
      <p:pic>
        <p:nvPicPr>
          <p:cNvPr id="34" name="Imagen 33" descr="Icono&#10;&#10;Descripción generada automáticamente">
            <a:extLst>
              <a:ext uri="{FF2B5EF4-FFF2-40B4-BE49-F238E27FC236}">
                <a16:creationId xmlns:a16="http://schemas.microsoft.com/office/drawing/2014/main" id="{26BA747A-E9FF-4B23-8AA2-C7566191C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764" y="5592039"/>
            <a:ext cx="417175" cy="4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944E2F0-E7CE-4BD9-9FE4-69FBB116E804}"/>
              </a:ext>
            </a:extLst>
          </p:cNvPr>
          <p:cNvSpPr txBox="1"/>
          <p:nvPr/>
        </p:nvSpPr>
        <p:spPr>
          <a:xfrm>
            <a:off x="6961814" y="1309939"/>
            <a:ext cx="3526354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s-ES" sz="2000" dirty="0">
                <a:solidFill>
                  <a:schemeClr val="bg1"/>
                </a:solidFill>
                <a:latin typeface="Gotham Light" panose="02000603030000020004" pitchFamily="2" charset="0"/>
              </a:rPr>
              <a:t>HOY BUSCAMOS </a:t>
            </a:r>
            <a:r>
              <a:rPr lang="es-ES" sz="2000" dirty="0" smtClean="0">
                <a:solidFill>
                  <a:srgbClr val="F05953"/>
                </a:solidFill>
                <a:latin typeface="Gotham Bold" panose="02000803030000020004" pitchFamily="2" charset="0"/>
              </a:rPr>
              <a:t>AMPLIAR </a:t>
            </a:r>
            <a:r>
              <a:rPr lang="es-ES" sz="2000" dirty="0">
                <a:solidFill>
                  <a:srgbClr val="F05953"/>
                </a:solidFill>
                <a:latin typeface="Gotham Bold" panose="02000803030000020004" pitchFamily="2" charset="0"/>
              </a:rPr>
              <a:t>NUESTRO CAMPO DE </a:t>
            </a:r>
            <a:r>
              <a:rPr lang="es-ES" sz="2000" dirty="0" smtClean="0">
                <a:solidFill>
                  <a:srgbClr val="F05953"/>
                </a:solidFill>
                <a:latin typeface="Gotham Bold" panose="02000803030000020004" pitchFamily="2" charset="0"/>
              </a:rPr>
              <a:t>ACCIÓN Y TRANSFERIR NUESTRA EXPERIENCIA </a:t>
            </a:r>
            <a:r>
              <a:rPr lang="es-ES" sz="2000" dirty="0" smtClean="0">
                <a:solidFill>
                  <a:schemeClr val="bg1"/>
                </a:solidFill>
                <a:latin typeface="Gotham Light" panose="02000603030000020004" pitchFamily="2" charset="0"/>
              </a:rPr>
              <a:t>CON SOCIOS ESTRATEGICOS QUE ESTEN COMPROMETIDOS CON LA </a:t>
            </a:r>
            <a:r>
              <a:rPr lang="es-ES" sz="2000" dirty="0">
                <a:solidFill>
                  <a:schemeClr val="bg1"/>
                </a:solidFill>
                <a:latin typeface="Gotham Light" panose="02000603030000020004" pitchFamily="2" charset="0"/>
              </a:rPr>
              <a:t>CALIDAD Y PROFESIONALISMO </a:t>
            </a:r>
            <a:r>
              <a:rPr lang="es-ES" sz="2000" dirty="0" smtClean="0">
                <a:solidFill>
                  <a:schemeClr val="bg1"/>
                </a:solidFill>
                <a:latin typeface="Gotham Light" panose="02000603030000020004" pitchFamily="2" charset="0"/>
              </a:rPr>
              <a:t>QUE </a:t>
            </a:r>
            <a:r>
              <a:rPr lang="es-ES" sz="2000" dirty="0">
                <a:solidFill>
                  <a:schemeClr val="bg1"/>
                </a:solidFill>
                <a:latin typeface="Gotham Light" panose="02000603030000020004" pitchFamily="2" charset="0"/>
              </a:rPr>
              <a:t>NOS DISTINGUE.</a:t>
            </a:r>
            <a:endParaRPr lang="es-AR" sz="2000" dirty="0">
              <a:solidFill>
                <a:srgbClr val="F05953"/>
              </a:solidFill>
              <a:latin typeface="Gotham Bold" panose="02000803030000020004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FFF884-1BFD-403D-82BA-FD93602BC8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50" y="5793710"/>
            <a:ext cx="2360525" cy="47986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1A11AC9-A1D9-4340-A2C0-927B9C0E9FEB}"/>
              </a:ext>
            </a:extLst>
          </p:cNvPr>
          <p:cNvSpPr txBox="1"/>
          <p:nvPr/>
        </p:nvSpPr>
        <p:spPr>
          <a:xfrm>
            <a:off x="1502639" y="1851118"/>
            <a:ext cx="598797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0"/>
              </a:lnSpc>
            </a:pPr>
            <a:r>
              <a:rPr lang="es-ES" sz="12000" spc="-150" dirty="0">
                <a:solidFill>
                  <a:schemeClr val="bg1"/>
                </a:solidFill>
                <a:latin typeface="Gotham Ultra" panose="02000603040000020004" pitchFamily="2" charset="0"/>
              </a:rPr>
              <a:t>¿POR</a:t>
            </a:r>
          </a:p>
          <a:p>
            <a:pPr marL="890588" indent="-173038">
              <a:lnSpc>
                <a:spcPts val="10500"/>
              </a:lnSpc>
            </a:pPr>
            <a:r>
              <a:rPr lang="es-ES" sz="12000" spc="-150" dirty="0">
                <a:solidFill>
                  <a:schemeClr val="bg1"/>
                </a:solidFill>
                <a:latin typeface="Gotham Ultra" panose="02000603040000020004" pitchFamily="2" charset="0"/>
              </a:rPr>
              <a:t>QUÉ?</a:t>
            </a:r>
            <a:endParaRPr lang="es-AR" sz="12000" spc="-150" dirty="0">
              <a:solidFill>
                <a:schemeClr val="bg1"/>
              </a:solidFill>
              <a:latin typeface="Gotham Ultra" panose="02000603040000020004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CB179EB-A966-4F2A-A05A-5E9816728E19}"/>
              </a:ext>
            </a:extLst>
          </p:cNvPr>
          <p:cNvSpPr txBox="1"/>
          <p:nvPr/>
        </p:nvSpPr>
        <p:spPr>
          <a:xfrm>
            <a:off x="2377800" y="4255638"/>
            <a:ext cx="3828128" cy="61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lang="es-ES" sz="3000" spc="-150" dirty="0">
                <a:solidFill>
                  <a:srgbClr val="F05953"/>
                </a:solidFill>
                <a:latin typeface="Gotham Bold" panose="02000803030000020004" pitchFamily="2" charset="0"/>
              </a:rPr>
              <a:t>FRANQUICIAMOS</a:t>
            </a:r>
            <a:endParaRPr lang="es-AR" sz="3000" spc="-150" dirty="0">
              <a:solidFill>
                <a:srgbClr val="F05953"/>
              </a:solidFill>
              <a:latin typeface="Gotham Bold" panose="02000803030000020004" pitchFamily="2" charset="0"/>
            </a:endParaRPr>
          </a:p>
        </p:txBody>
      </p:sp>
      <p:sp>
        <p:nvSpPr>
          <p:cNvPr id="9" name="Rectángulo: esquinas diagonales cortadas 8">
            <a:extLst>
              <a:ext uri="{FF2B5EF4-FFF2-40B4-BE49-F238E27FC236}">
                <a16:creationId xmlns:a16="http://schemas.microsoft.com/office/drawing/2014/main" id="{6A0E6D8B-93D8-4469-8D63-5BA25852587E}"/>
              </a:ext>
            </a:extLst>
          </p:cNvPr>
          <p:cNvSpPr/>
          <p:nvPr/>
        </p:nvSpPr>
        <p:spPr>
          <a:xfrm>
            <a:off x="1090637" y="1250066"/>
            <a:ext cx="9928464" cy="4074288"/>
          </a:xfrm>
          <a:prstGeom prst="snip2DiagRect">
            <a:avLst>
              <a:gd name="adj1" fmla="val 0"/>
              <a:gd name="adj2" fmla="val 12206"/>
            </a:avLst>
          </a:prstGeom>
          <a:noFill/>
          <a:ln w="28575" cap="rnd">
            <a:gradFill>
              <a:gsLst>
                <a:gs pos="0">
                  <a:srgbClr val="475C6F"/>
                </a:gs>
                <a:gs pos="30000">
                  <a:srgbClr val="B5C3CF"/>
                </a:gs>
                <a:gs pos="57000">
                  <a:srgbClr val="3F5061"/>
                </a:gs>
                <a:gs pos="85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044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C5B9E1-D34A-42C8-8307-A1A685BF7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43" r="228" b="8043"/>
          <a:stretch/>
        </p:blipFill>
        <p:spPr>
          <a:xfrm>
            <a:off x="1" y="0"/>
            <a:ext cx="12191998" cy="683604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3DE116C-6CDB-4EAD-A305-DB58C444A2CA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475C6F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9277912-E4C9-4F2B-AD9C-D3815157017C}"/>
              </a:ext>
            </a:extLst>
          </p:cNvPr>
          <p:cNvSpPr txBox="1"/>
          <p:nvPr/>
        </p:nvSpPr>
        <p:spPr>
          <a:xfrm>
            <a:off x="824633" y="2313380"/>
            <a:ext cx="4841323" cy="126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0"/>
              </a:lnSpc>
            </a:pPr>
            <a:r>
              <a:rPr lang="es-ES" sz="6600" spc="-150" dirty="0">
                <a:solidFill>
                  <a:schemeClr val="bg1"/>
                </a:solidFill>
                <a:latin typeface="Gotham Ultra" panose="02000603040000020004" pitchFamily="2" charset="0"/>
              </a:rPr>
              <a:t>¿A </a:t>
            </a:r>
            <a:r>
              <a:rPr lang="es-ES" sz="6600" spc="-150" dirty="0">
                <a:solidFill>
                  <a:srgbClr val="F05953"/>
                </a:solidFill>
                <a:latin typeface="Gotham Ultra" panose="02000603040000020004" pitchFamily="2" charset="0"/>
              </a:rPr>
              <a:t>QUIÉN</a:t>
            </a:r>
            <a:endParaRPr lang="es-AR" sz="6600" spc="-150" dirty="0">
              <a:solidFill>
                <a:srgbClr val="F05953"/>
              </a:solidFill>
              <a:latin typeface="Gotham Ultra" panose="02000603040000020004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6E5CBF2-DD95-457D-B828-2528DB1D5FE2}"/>
              </a:ext>
            </a:extLst>
          </p:cNvPr>
          <p:cNvSpPr txBox="1"/>
          <p:nvPr/>
        </p:nvSpPr>
        <p:spPr>
          <a:xfrm>
            <a:off x="1229746" y="2845817"/>
            <a:ext cx="4436210" cy="120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0"/>
              </a:lnSpc>
            </a:pPr>
            <a:r>
              <a:rPr lang="es-ES" sz="4000" spc="-150" dirty="0">
                <a:solidFill>
                  <a:schemeClr val="bg1"/>
                </a:solidFill>
                <a:latin typeface="Gotham Ultra" panose="02000603040000020004" pitchFamily="2" charset="0"/>
              </a:rPr>
              <a:t>ESTÁ DIRIGIDO?</a:t>
            </a:r>
            <a:endParaRPr lang="es-AR" sz="4000" spc="-150" dirty="0">
              <a:solidFill>
                <a:schemeClr val="bg1"/>
              </a:solidFill>
              <a:latin typeface="Gotham Ultra" panose="02000603040000020004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84DE26-10FC-4BA5-83EF-256EDEE33D2F}"/>
              </a:ext>
            </a:extLst>
          </p:cNvPr>
          <p:cNvSpPr txBox="1"/>
          <p:nvPr/>
        </p:nvSpPr>
        <p:spPr>
          <a:xfrm>
            <a:off x="5784234" y="1626797"/>
            <a:ext cx="4436210" cy="364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s-ES" sz="2200" dirty="0">
                <a:solidFill>
                  <a:schemeClr val="bg1"/>
                </a:solidFill>
                <a:latin typeface="Gotham Bold" panose="02000803030000020004" pitchFamily="2" charset="0"/>
              </a:rPr>
              <a:t>NUESTRA FRANQUICIA ES IDEAL PARA</a:t>
            </a:r>
            <a:r>
              <a:rPr lang="es-ES" sz="2200" dirty="0">
                <a:solidFill>
                  <a:schemeClr val="bg1"/>
                </a:solidFill>
                <a:highlight>
                  <a:srgbClr val="F05953"/>
                </a:highlight>
                <a:latin typeface="Gotham Bold" panose="02000803030000020004" pitchFamily="2" charset="0"/>
              </a:rPr>
              <a:t> CLINICAS O CENTROS MEDICOS </a:t>
            </a:r>
            <a:r>
              <a:rPr lang="es-ES" sz="2200" dirty="0">
                <a:solidFill>
                  <a:schemeClr val="bg1"/>
                </a:solidFill>
                <a:latin typeface="Gotham Bold" panose="02000803030000020004" pitchFamily="2" charset="0"/>
              </a:rPr>
              <a:t>QUE BUSQUEN UNA MAYOR EFICIENCIA Y CUENTEN CON CAPACIDAD Y RECURSOS PARA </a:t>
            </a:r>
            <a:r>
              <a:rPr lang="es-ES" sz="2200" dirty="0">
                <a:solidFill>
                  <a:schemeClr val="bg1"/>
                </a:solidFill>
                <a:highlight>
                  <a:srgbClr val="F05953"/>
                </a:highlight>
                <a:latin typeface="Gotham Bold" panose="02000803030000020004" pitchFamily="2" charset="0"/>
              </a:rPr>
              <a:t>INCORPORAR UNA NUEVA UNIDAD DE NEGOCIO</a:t>
            </a:r>
            <a:r>
              <a:rPr lang="es-ES" sz="2200" dirty="0">
                <a:solidFill>
                  <a:schemeClr val="bg1"/>
                </a:solidFill>
                <a:latin typeface="Gotham Bold" panose="02000803030000020004" pitchFamily="2" charset="0"/>
              </a:rPr>
              <a:t>, OFRECIENDO NUESTROS SERVICIOS.</a:t>
            </a:r>
            <a:endParaRPr lang="es-AR" sz="2200" dirty="0">
              <a:solidFill>
                <a:srgbClr val="F05953"/>
              </a:solidFill>
              <a:latin typeface="Gotham Bold" panose="02000803030000020004" pitchFamily="2" charset="0"/>
            </a:endParaRP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8A2405CE-A9D4-4C8E-A04B-9B260165EC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44"/>
          <a:stretch/>
        </p:blipFill>
        <p:spPr>
          <a:xfrm>
            <a:off x="10685964" y="2109213"/>
            <a:ext cx="1506035" cy="263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107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944</Words>
  <Application>Microsoft Office PowerPoint</Application>
  <PresentationFormat>Panorámica</PresentationFormat>
  <Paragraphs>155</Paragraphs>
  <Slides>20</Slides>
  <Notes>1</Notes>
  <HiddenSlides>2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Gotham</vt:lpstr>
      <vt:lpstr>Gotham Black</vt:lpstr>
      <vt:lpstr>Gotham Bold</vt:lpstr>
      <vt:lpstr>Gotham ExtraLight</vt:lpstr>
      <vt:lpstr>Gotham Light</vt:lpstr>
      <vt:lpstr>Gotham Ultra</vt:lpstr>
      <vt:lpstr>HelveticaNowText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Sierra</dc:creator>
  <cp:lastModifiedBy>Carlos Saha</cp:lastModifiedBy>
  <cp:revision>98</cp:revision>
  <dcterms:created xsi:type="dcterms:W3CDTF">2024-06-17T22:49:22Z</dcterms:created>
  <dcterms:modified xsi:type="dcterms:W3CDTF">2024-10-07T15:13:09Z</dcterms:modified>
</cp:coreProperties>
</file>